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35"/>
  </p:notesMasterIdLst>
  <p:sldIdLst>
    <p:sldId id="398" r:id="rId3"/>
    <p:sldId id="399" r:id="rId4"/>
    <p:sldId id="400" r:id="rId5"/>
    <p:sldId id="838" r:id="rId6"/>
    <p:sldId id="2848" r:id="rId7"/>
    <p:sldId id="2849" r:id="rId8"/>
    <p:sldId id="2851" r:id="rId9"/>
    <p:sldId id="2850" r:id="rId10"/>
    <p:sldId id="2852" r:id="rId11"/>
    <p:sldId id="2853" r:id="rId12"/>
    <p:sldId id="2854" r:id="rId13"/>
    <p:sldId id="2855" r:id="rId14"/>
    <p:sldId id="2856" r:id="rId15"/>
    <p:sldId id="2857" r:id="rId16"/>
    <p:sldId id="851" r:id="rId17"/>
    <p:sldId id="841" r:id="rId18"/>
    <p:sldId id="840" r:id="rId19"/>
    <p:sldId id="2858" r:id="rId20"/>
    <p:sldId id="842" r:id="rId21"/>
    <p:sldId id="843" r:id="rId22"/>
    <p:sldId id="844" r:id="rId23"/>
    <p:sldId id="845" r:id="rId24"/>
    <p:sldId id="2859" r:id="rId25"/>
    <p:sldId id="839" r:id="rId26"/>
    <p:sldId id="2860" r:id="rId27"/>
    <p:sldId id="2863" r:id="rId28"/>
    <p:sldId id="2861" r:id="rId29"/>
    <p:sldId id="2862" r:id="rId30"/>
    <p:sldId id="2995" r:id="rId31"/>
    <p:sldId id="824" r:id="rId32"/>
    <p:sldId id="3001" r:id="rId33"/>
    <p:sldId id="850" r:id="rId3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  <a:srgbClr val="C55A11"/>
    <a:srgbClr val="2F5597"/>
    <a:srgbClr val="A5A5A5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977" autoAdjust="0"/>
  </p:normalViewPr>
  <p:slideViewPr>
    <p:cSldViewPr>
      <p:cViewPr varScale="1">
        <p:scale>
          <a:sx n="72" d="100"/>
          <a:sy n="72" d="100"/>
        </p:scale>
        <p:origin x="179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05/07/2023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5128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15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05/07/2023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05/07/2023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05/07/2023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05/07/2023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05/07/2023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05/07/2023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05/07/2023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05/07/2023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05/07/2023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05/07/2023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05/07/2023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05/07/2023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05/07/2023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05/07/2023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05/07/2023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05/07/2023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05/07/2023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05/07/2023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05/07/2023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programiz.com/c-programming/online-compiler/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programiz.com/c-programming/online-compiler/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programiz.com/c-programming/online-compiler/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rogramiz.com/c-programming/online-compiler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rogramiz.com/c-programming/online-compiler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rogramiz.com/c-programming/online-compiler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rogramiz.com/c-programming/online-compiler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c-programming/online-compiler/" TargetMode="External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tinkercad.com/things/0codcgc2gpW?sharecode=YGcmgFivlc2C_M4husCa-DeFP5gwDTausR4GSnQ8iog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8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tinkercad.com/things/gJ5lR4A37kL?sharecode=C9N5wGkwRSx-xkq8NyghMBa7pvPGJgXOhluUuzbsldk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Fluxogramas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1EDE264-DCF4-C483-CAEC-C7C68D0BA6C1}"/>
              </a:ext>
            </a:extLst>
          </p:cNvPr>
          <p:cNvGrpSpPr/>
          <p:nvPr/>
        </p:nvGrpSpPr>
        <p:grpSpPr>
          <a:xfrm>
            <a:off x="360240" y="1195079"/>
            <a:ext cx="4571800" cy="468411"/>
            <a:chOff x="539552" y="3593958"/>
            <a:chExt cx="4571800" cy="468411"/>
          </a:xfrm>
        </p:grpSpPr>
        <p:sp>
          <p:nvSpPr>
            <p:cNvPr id="25" name="Rectangle 4">
              <a:extLst>
                <a:ext uri="{FF2B5EF4-FFF2-40B4-BE49-F238E27FC236}">
                  <a16:creationId xmlns:a16="http://schemas.microsoft.com/office/drawing/2014/main" id="{C7A0F3FB-BF10-751C-813F-C6BFDBFB46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552" y="3593958"/>
              <a:ext cx="468411" cy="468411"/>
            </a:xfrm>
            <a:prstGeom prst="rect">
              <a:avLst/>
            </a:prstGeom>
            <a:solidFill>
              <a:srgbClr val="ED14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114B5A73-8190-AF79-D363-E2A31B56474A}"/>
                </a:ext>
              </a:extLst>
            </p:cNvPr>
            <p:cNvSpPr txBox="1"/>
            <p:nvPr/>
          </p:nvSpPr>
          <p:spPr>
            <a:xfrm>
              <a:off x="1047836" y="3643497"/>
              <a:ext cx="4063516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/>
              <a:r>
                <a:rPr lang="pt-BR" b="1" dirty="0">
                  <a:solidFill>
                    <a:prstClr val="black"/>
                  </a:solidFill>
                  <a:latin typeface="Gotham HTF"/>
                </a:rPr>
                <a:t>Contar até dois</a:t>
              </a:r>
            </a:p>
          </p:txBody>
        </p:sp>
      </p:grpSp>
      <p:sp>
        <p:nvSpPr>
          <p:cNvPr id="2" name="Fluxograma: Processo 1">
            <a:extLst>
              <a:ext uri="{FF2B5EF4-FFF2-40B4-BE49-F238E27FC236}">
                <a16:creationId xmlns:a16="http://schemas.microsoft.com/office/drawing/2014/main" id="{8D7966C9-2539-79DA-A260-D0E0A19C4E4A}"/>
              </a:ext>
            </a:extLst>
          </p:cNvPr>
          <p:cNvSpPr/>
          <p:nvPr/>
        </p:nvSpPr>
        <p:spPr>
          <a:xfrm>
            <a:off x="3491883" y="2010871"/>
            <a:ext cx="1960639" cy="686907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Declarar Número N = 0</a:t>
            </a:r>
          </a:p>
        </p:txBody>
      </p:sp>
      <p:sp>
        <p:nvSpPr>
          <p:cNvPr id="3" name="Fluxograma: Terminação 2">
            <a:extLst>
              <a:ext uri="{FF2B5EF4-FFF2-40B4-BE49-F238E27FC236}">
                <a16:creationId xmlns:a16="http://schemas.microsoft.com/office/drawing/2014/main" id="{557AD198-CB25-BABF-0EF5-AA4A736518AE}"/>
              </a:ext>
            </a:extLst>
          </p:cNvPr>
          <p:cNvSpPr/>
          <p:nvPr/>
        </p:nvSpPr>
        <p:spPr>
          <a:xfrm>
            <a:off x="3549339" y="1090840"/>
            <a:ext cx="1845733" cy="693982"/>
          </a:xfrm>
          <a:prstGeom prst="flowChartTerminator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Inicio</a:t>
            </a:r>
            <a:endParaRPr lang="pt-BR" b="1" dirty="0"/>
          </a:p>
        </p:txBody>
      </p:sp>
      <p:sp>
        <p:nvSpPr>
          <p:cNvPr id="4" name="Fluxograma: Terminação 3">
            <a:extLst>
              <a:ext uri="{FF2B5EF4-FFF2-40B4-BE49-F238E27FC236}">
                <a16:creationId xmlns:a16="http://schemas.microsoft.com/office/drawing/2014/main" id="{5A8D5556-3E5A-BB22-F742-F021017CE04F}"/>
              </a:ext>
            </a:extLst>
          </p:cNvPr>
          <p:cNvSpPr/>
          <p:nvPr/>
        </p:nvSpPr>
        <p:spPr>
          <a:xfrm>
            <a:off x="3549339" y="5903370"/>
            <a:ext cx="1845733" cy="693982"/>
          </a:xfrm>
          <a:prstGeom prst="flowChartTerminator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Fim</a:t>
            </a:r>
            <a:endParaRPr lang="pt-BR" b="1" dirty="0"/>
          </a:p>
        </p:txBody>
      </p:sp>
      <p:sp>
        <p:nvSpPr>
          <p:cNvPr id="5" name="Fluxograma: Processo 4">
            <a:extLst>
              <a:ext uri="{FF2B5EF4-FFF2-40B4-BE49-F238E27FC236}">
                <a16:creationId xmlns:a16="http://schemas.microsoft.com/office/drawing/2014/main" id="{6EF53581-2A62-6C56-B991-75819A250B0C}"/>
              </a:ext>
            </a:extLst>
          </p:cNvPr>
          <p:cNvSpPr/>
          <p:nvPr/>
        </p:nvSpPr>
        <p:spPr>
          <a:xfrm>
            <a:off x="5930887" y="3276662"/>
            <a:ext cx="2075543" cy="861120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Calcula N + 1</a:t>
            </a:r>
          </a:p>
        </p:txBody>
      </p:sp>
      <p:sp>
        <p:nvSpPr>
          <p:cNvPr id="18" name="Fluxograma: Exibir 17">
            <a:extLst>
              <a:ext uri="{FF2B5EF4-FFF2-40B4-BE49-F238E27FC236}">
                <a16:creationId xmlns:a16="http://schemas.microsoft.com/office/drawing/2014/main" id="{8A6E2655-73FB-6F2D-9360-FCB091DCCD70}"/>
              </a:ext>
            </a:extLst>
          </p:cNvPr>
          <p:cNvSpPr/>
          <p:nvPr/>
        </p:nvSpPr>
        <p:spPr>
          <a:xfrm>
            <a:off x="3526956" y="4931679"/>
            <a:ext cx="1896538" cy="696686"/>
          </a:xfrm>
          <a:prstGeom prst="flowChartDisplay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Exibir N</a:t>
            </a:r>
          </a:p>
        </p:txBody>
      </p:sp>
      <p:cxnSp>
        <p:nvCxnSpPr>
          <p:cNvPr id="19" name="Conector de seta reta 11">
            <a:extLst>
              <a:ext uri="{FF2B5EF4-FFF2-40B4-BE49-F238E27FC236}">
                <a16:creationId xmlns:a16="http://schemas.microsoft.com/office/drawing/2014/main" id="{E1D9C1B4-563F-D703-669B-E2B14BCECB49}"/>
              </a:ext>
            </a:extLst>
          </p:cNvPr>
          <p:cNvCxnSpPr>
            <a:stCxn id="3" idx="2"/>
            <a:endCxn id="2" idx="0"/>
          </p:cNvCxnSpPr>
          <p:nvPr/>
        </p:nvCxnSpPr>
        <p:spPr>
          <a:xfrm flipH="1">
            <a:off x="4472203" y="1784822"/>
            <a:ext cx="3" cy="226049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12">
            <a:extLst>
              <a:ext uri="{FF2B5EF4-FFF2-40B4-BE49-F238E27FC236}">
                <a16:creationId xmlns:a16="http://schemas.microsoft.com/office/drawing/2014/main" id="{1C805DD0-44B1-2C7D-4CF0-3CD063604DE6}"/>
              </a:ext>
            </a:extLst>
          </p:cNvPr>
          <p:cNvCxnSpPr>
            <a:stCxn id="2" idx="2"/>
          </p:cNvCxnSpPr>
          <p:nvPr/>
        </p:nvCxnSpPr>
        <p:spPr>
          <a:xfrm flipH="1">
            <a:off x="4472202" y="2697778"/>
            <a:ext cx="1" cy="308167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15">
            <a:extLst>
              <a:ext uri="{FF2B5EF4-FFF2-40B4-BE49-F238E27FC236}">
                <a16:creationId xmlns:a16="http://schemas.microsoft.com/office/drawing/2014/main" id="{7C32D998-5D4B-375D-B01C-0610EA7B5462}"/>
              </a:ext>
            </a:extLst>
          </p:cNvPr>
          <p:cNvCxnSpPr>
            <a:stCxn id="27" idx="3"/>
            <a:endCxn id="5" idx="1"/>
          </p:cNvCxnSpPr>
          <p:nvPr/>
        </p:nvCxnSpPr>
        <p:spPr>
          <a:xfrm>
            <a:off x="5452522" y="3702631"/>
            <a:ext cx="478365" cy="4591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18">
            <a:extLst>
              <a:ext uri="{FF2B5EF4-FFF2-40B4-BE49-F238E27FC236}">
                <a16:creationId xmlns:a16="http://schemas.microsoft.com/office/drawing/2014/main" id="{8CB354D0-2E2C-2291-4199-58E4EF14B21B}"/>
              </a:ext>
            </a:extLst>
          </p:cNvPr>
          <p:cNvCxnSpPr>
            <a:stCxn id="27" idx="2"/>
            <a:endCxn id="18" idx="0"/>
          </p:cNvCxnSpPr>
          <p:nvPr/>
        </p:nvCxnSpPr>
        <p:spPr>
          <a:xfrm>
            <a:off x="4472201" y="4429200"/>
            <a:ext cx="3024" cy="502479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1">
            <a:extLst>
              <a:ext uri="{FF2B5EF4-FFF2-40B4-BE49-F238E27FC236}">
                <a16:creationId xmlns:a16="http://schemas.microsoft.com/office/drawing/2014/main" id="{3C5AC3A2-7BBC-2110-3F87-AE6AD0AC3825}"/>
              </a:ext>
            </a:extLst>
          </p:cNvPr>
          <p:cNvCxnSpPr>
            <a:stCxn id="18" idx="2"/>
            <a:endCxn id="4" idx="0"/>
          </p:cNvCxnSpPr>
          <p:nvPr/>
        </p:nvCxnSpPr>
        <p:spPr>
          <a:xfrm flipH="1">
            <a:off x="4472206" y="5628365"/>
            <a:ext cx="3019" cy="275005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uxograma: Decisão 26">
            <a:extLst>
              <a:ext uri="{FF2B5EF4-FFF2-40B4-BE49-F238E27FC236}">
                <a16:creationId xmlns:a16="http://schemas.microsoft.com/office/drawing/2014/main" id="{0457547E-C024-3B04-3FA7-2C843EDC2DDC}"/>
              </a:ext>
            </a:extLst>
          </p:cNvPr>
          <p:cNvSpPr/>
          <p:nvPr/>
        </p:nvSpPr>
        <p:spPr>
          <a:xfrm>
            <a:off x="3491880" y="2976061"/>
            <a:ext cx="1960642" cy="1453139"/>
          </a:xfrm>
          <a:prstGeom prst="flowChartDecision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N = 2? </a:t>
            </a:r>
          </a:p>
        </p:txBody>
      </p:sp>
      <p:cxnSp>
        <p:nvCxnSpPr>
          <p:cNvPr id="28" name="Conector angulado 29">
            <a:extLst>
              <a:ext uri="{FF2B5EF4-FFF2-40B4-BE49-F238E27FC236}">
                <a16:creationId xmlns:a16="http://schemas.microsoft.com/office/drawing/2014/main" id="{7FDB9D65-9E7F-93B8-138D-B81C283C1139}"/>
              </a:ext>
            </a:extLst>
          </p:cNvPr>
          <p:cNvCxnSpPr>
            <a:stCxn id="5" idx="0"/>
          </p:cNvCxnSpPr>
          <p:nvPr/>
        </p:nvCxnSpPr>
        <p:spPr>
          <a:xfrm rot="16200000" flipV="1">
            <a:off x="5640286" y="1948288"/>
            <a:ext cx="300601" cy="2356147"/>
          </a:xfrm>
          <a:prstGeom prst="bentConnector2">
            <a:avLst/>
          </a:prstGeom>
          <a:ln w="38100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CD3B798-99B8-233E-72B7-CC45E21CE9E6}"/>
              </a:ext>
            </a:extLst>
          </p:cNvPr>
          <p:cNvSpPr txBox="1"/>
          <p:nvPr/>
        </p:nvSpPr>
        <p:spPr>
          <a:xfrm>
            <a:off x="4472201" y="4406859"/>
            <a:ext cx="6434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SIM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549C92-2017-AEEA-4401-B8BF1FE31CBE}"/>
              </a:ext>
            </a:extLst>
          </p:cNvPr>
          <p:cNvSpPr txBox="1"/>
          <p:nvPr/>
        </p:nvSpPr>
        <p:spPr>
          <a:xfrm>
            <a:off x="5160416" y="3274556"/>
            <a:ext cx="7704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417432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 e Constantes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AE65B564-8A6A-8931-9BB8-50B5F50E839D}"/>
              </a:ext>
            </a:extLst>
          </p:cNvPr>
          <p:cNvGrpSpPr/>
          <p:nvPr/>
        </p:nvGrpSpPr>
        <p:grpSpPr>
          <a:xfrm>
            <a:off x="472400" y="1830935"/>
            <a:ext cx="3955584" cy="1094009"/>
            <a:chOff x="92328" y="1830935"/>
            <a:chExt cx="3955584" cy="1094009"/>
          </a:xfrm>
        </p:grpSpPr>
        <p:grpSp>
          <p:nvGrpSpPr>
            <p:cNvPr id="6" name="Groupe 1">
              <a:extLst>
                <a:ext uri="{FF2B5EF4-FFF2-40B4-BE49-F238E27FC236}">
                  <a16:creationId xmlns:a16="http://schemas.microsoft.com/office/drawing/2014/main" id="{38692663-37EC-B0E3-225A-06E3C97330BE}"/>
                </a:ext>
              </a:extLst>
            </p:cNvPr>
            <p:cNvGrpSpPr/>
            <p:nvPr/>
          </p:nvGrpSpPr>
          <p:grpSpPr>
            <a:xfrm>
              <a:off x="92328" y="1877022"/>
              <a:ext cx="1583093" cy="1001834"/>
              <a:chOff x="4136627" y="2734860"/>
              <a:chExt cx="2110791" cy="1335778"/>
            </a:xfrm>
          </p:grpSpPr>
          <p:sp>
            <p:nvSpPr>
              <p:cNvPr id="7" name="Forme libre : forme 22">
                <a:extLst>
                  <a:ext uri="{FF2B5EF4-FFF2-40B4-BE49-F238E27FC236}">
                    <a16:creationId xmlns:a16="http://schemas.microsoft.com/office/drawing/2014/main" id="{F951DE6C-06A5-C317-1589-FE1D2D9C997E}"/>
                  </a:ext>
                </a:extLst>
              </p:cNvPr>
              <p:cNvSpPr/>
              <p:nvPr/>
            </p:nvSpPr>
            <p:spPr>
              <a:xfrm flipH="1">
                <a:off x="4136627" y="2734860"/>
                <a:ext cx="1817867" cy="1318520"/>
              </a:xfrm>
              <a:custGeom>
                <a:avLst/>
                <a:gdLst>
                  <a:gd name="connsiteX0" fmla="*/ 1168903 w 1817867"/>
                  <a:gd name="connsiteY0" fmla="*/ 0 h 1318520"/>
                  <a:gd name="connsiteX1" fmla="*/ 1168897 w 1817867"/>
                  <a:gd name="connsiteY1" fmla="*/ 5 h 1318520"/>
                  <a:gd name="connsiteX2" fmla="*/ 1164494 w 1817867"/>
                  <a:gd name="connsiteY2" fmla="*/ 5 h 1318520"/>
                  <a:gd name="connsiteX3" fmla="*/ 1163518 w 1817867"/>
                  <a:gd name="connsiteY3" fmla="*/ 4367 h 1318520"/>
                  <a:gd name="connsiteX4" fmla="*/ 941742 w 1817867"/>
                  <a:gd name="connsiteY4" fmla="*/ 184223 h 1318520"/>
                  <a:gd name="connsiteX5" fmla="*/ 240301 w 1817867"/>
                  <a:gd name="connsiteY5" fmla="*/ 184223 h 1318520"/>
                  <a:gd name="connsiteX6" fmla="*/ 0 w 1817867"/>
                  <a:gd name="connsiteY6" fmla="*/ 1318520 h 1318520"/>
                  <a:gd name="connsiteX7" fmla="*/ 1498589 w 1817867"/>
                  <a:gd name="connsiteY7" fmla="*/ 1318520 h 1318520"/>
                  <a:gd name="connsiteX8" fmla="*/ 1498589 w 1817867"/>
                  <a:gd name="connsiteY8" fmla="*/ 1318519 h 1318520"/>
                  <a:gd name="connsiteX9" fmla="*/ 1554139 w 1817867"/>
                  <a:gd name="connsiteY9" fmla="*/ 1318519 h 1318520"/>
                  <a:gd name="connsiteX10" fmla="*/ 1817867 w 1817867"/>
                  <a:gd name="connsiteY10" fmla="*/ 139977 h 1318520"/>
                  <a:gd name="connsiteX11" fmla="*/ 1681103 w 1817867"/>
                  <a:gd name="connsiteY11" fmla="*/ 5 h 1318520"/>
                  <a:gd name="connsiteX12" fmla="*/ 1168903 w 1817867"/>
                  <a:gd name="connsiteY12" fmla="*/ 5 h 1318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17867" h="1318520">
                    <a:moveTo>
                      <a:pt x="1168903" y="0"/>
                    </a:moveTo>
                    <a:lnTo>
                      <a:pt x="1168897" y="5"/>
                    </a:lnTo>
                    <a:lnTo>
                      <a:pt x="1164494" y="5"/>
                    </a:lnTo>
                    <a:lnTo>
                      <a:pt x="1163518" y="4367"/>
                    </a:lnTo>
                    <a:lnTo>
                      <a:pt x="941742" y="184223"/>
                    </a:lnTo>
                    <a:lnTo>
                      <a:pt x="240301" y="184223"/>
                    </a:lnTo>
                    <a:lnTo>
                      <a:pt x="0" y="1318520"/>
                    </a:lnTo>
                    <a:lnTo>
                      <a:pt x="1498589" y="1318520"/>
                    </a:lnTo>
                    <a:lnTo>
                      <a:pt x="1498589" y="1318519"/>
                    </a:lnTo>
                    <a:lnTo>
                      <a:pt x="1554139" y="1318519"/>
                    </a:lnTo>
                    <a:lnTo>
                      <a:pt x="1817867" y="139977"/>
                    </a:lnTo>
                    <a:lnTo>
                      <a:pt x="1681103" y="5"/>
                    </a:lnTo>
                    <a:lnTo>
                      <a:pt x="1168903" y="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Rectangle 4">
                <a:extLst>
                  <a:ext uri="{FF2B5EF4-FFF2-40B4-BE49-F238E27FC236}">
                    <a16:creationId xmlns:a16="http://schemas.microsoft.com/office/drawing/2014/main" id="{16766583-2E99-9A51-65E3-57C4E5F25835}"/>
                  </a:ext>
                </a:extLst>
              </p:cNvPr>
              <p:cNvSpPr/>
              <p:nvPr/>
            </p:nvSpPr>
            <p:spPr>
              <a:xfrm>
                <a:off x="4398229" y="3111690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Rectangle 5">
                <a:extLst>
                  <a:ext uri="{FF2B5EF4-FFF2-40B4-BE49-F238E27FC236}">
                    <a16:creationId xmlns:a16="http://schemas.microsoft.com/office/drawing/2014/main" id="{DA00D6AD-D4C1-9B1A-B798-EB5E045478AC}"/>
                  </a:ext>
                </a:extLst>
              </p:cNvPr>
              <p:cNvSpPr/>
              <p:nvPr/>
            </p:nvSpPr>
            <p:spPr>
              <a:xfrm rot="335292">
                <a:off x="4468035" y="3042682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Rectangle 6">
                <a:extLst>
                  <a:ext uri="{FF2B5EF4-FFF2-40B4-BE49-F238E27FC236}">
                    <a16:creationId xmlns:a16="http://schemas.microsoft.com/office/drawing/2014/main" id="{1A26AE2D-51D8-9034-8DB4-1059AA0D16A7}"/>
                  </a:ext>
                </a:extLst>
              </p:cNvPr>
              <p:cNvSpPr/>
              <p:nvPr/>
            </p:nvSpPr>
            <p:spPr>
              <a:xfrm rot="775497">
                <a:off x="4540330" y="2965048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orme libre : forme 23">
                <a:extLst>
                  <a:ext uri="{FF2B5EF4-FFF2-40B4-BE49-F238E27FC236}">
                    <a16:creationId xmlns:a16="http://schemas.microsoft.com/office/drawing/2014/main" id="{36EB1519-D585-CC5F-CD38-8F1AB899F3C6}"/>
                  </a:ext>
                </a:extLst>
              </p:cNvPr>
              <p:cNvSpPr/>
              <p:nvPr/>
            </p:nvSpPr>
            <p:spPr>
              <a:xfrm>
                <a:off x="4398229" y="2838375"/>
                <a:ext cx="1849189" cy="1232263"/>
              </a:xfrm>
              <a:custGeom>
                <a:avLst/>
                <a:gdLst>
                  <a:gd name="connsiteX0" fmla="*/ 1168903 w 1849189"/>
                  <a:gd name="connsiteY0" fmla="*/ 0 h 1232263"/>
                  <a:gd name="connsiteX1" fmla="*/ 1168903 w 1849189"/>
                  <a:gd name="connsiteY1" fmla="*/ 4 h 1232263"/>
                  <a:gd name="connsiteX2" fmla="*/ 1849189 w 1849189"/>
                  <a:gd name="connsiteY2" fmla="*/ 4 h 1232263"/>
                  <a:gd name="connsiteX3" fmla="*/ 1554139 w 1849189"/>
                  <a:gd name="connsiteY3" fmla="*/ 1232262 h 1232263"/>
                  <a:gd name="connsiteX4" fmla="*/ 1514310 w 1849189"/>
                  <a:gd name="connsiteY4" fmla="*/ 1232262 h 1232263"/>
                  <a:gd name="connsiteX5" fmla="*/ 1514310 w 1849189"/>
                  <a:gd name="connsiteY5" fmla="*/ 1232263 h 1232263"/>
                  <a:gd name="connsiteX6" fmla="*/ 0 w 1849189"/>
                  <a:gd name="connsiteY6" fmla="*/ 1232263 h 1232263"/>
                  <a:gd name="connsiteX7" fmla="*/ 224580 w 1849189"/>
                  <a:gd name="connsiteY7" fmla="*/ 172171 h 1232263"/>
                  <a:gd name="connsiteX8" fmla="*/ 1123271 w 1849189"/>
                  <a:gd name="connsiteY8" fmla="*/ 172171 h 1232263"/>
                  <a:gd name="connsiteX9" fmla="*/ 1123271 w 1849189"/>
                  <a:gd name="connsiteY9" fmla="*/ 172170 h 1232263"/>
                  <a:gd name="connsiteX10" fmla="*/ 941742 w 1849189"/>
                  <a:gd name="connsiteY10" fmla="*/ 172170 h 1232263"/>
                  <a:gd name="connsiteX11" fmla="*/ 1163518 w 1849189"/>
                  <a:gd name="connsiteY11" fmla="*/ 4082 h 1232263"/>
                  <a:gd name="connsiteX12" fmla="*/ 1164494 w 1849189"/>
                  <a:gd name="connsiteY12" fmla="*/ 4 h 1232263"/>
                  <a:gd name="connsiteX13" fmla="*/ 1168898 w 1849189"/>
                  <a:gd name="connsiteY13" fmla="*/ 4 h 1232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49189" h="1232263">
                    <a:moveTo>
                      <a:pt x="1168903" y="0"/>
                    </a:moveTo>
                    <a:lnTo>
                      <a:pt x="1168903" y="4"/>
                    </a:lnTo>
                    <a:lnTo>
                      <a:pt x="1849189" y="4"/>
                    </a:lnTo>
                    <a:lnTo>
                      <a:pt x="1554139" y="1232262"/>
                    </a:lnTo>
                    <a:lnTo>
                      <a:pt x="1514310" y="1232262"/>
                    </a:lnTo>
                    <a:lnTo>
                      <a:pt x="1514310" y="1232263"/>
                    </a:lnTo>
                    <a:lnTo>
                      <a:pt x="0" y="1232263"/>
                    </a:lnTo>
                    <a:lnTo>
                      <a:pt x="224580" y="172171"/>
                    </a:lnTo>
                    <a:lnTo>
                      <a:pt x="1123271" y="172171"/>
                    </a:lnTo>
                    <a:lnTo>
                      <a:pt x="1123271" y="172170"/>
                    </a:lnTo>
                    <a:lnTo>
                      <a:pt x="941742" y="172170"/>
                    </a:lnTo>
                    <a:lnTo>
                      <a:pt x="1163518" y="4082"/>
                    </a:lnTo>
                    <a:lnTo>
                      <a:pt x="1164494" y="4"/>
                    </a:lnTo>
                    <a:lnTo>
                      <a:pt x="1168898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33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orme libre : forme 25">
                <a:extLst>
                  <a:ext uri="{FF2B5EF4-FFF2-40B4-BE49-F238E27FC236}">
                    <a16:creationId xmlns:a16="http://schemas.microsoft.com/office/drawing/2014/main" id="{76C26A33-9968-A816-AF12-D85B1897C223}"/>
                  </a:ext>
                </a:extLst>
              </p:cNvPr>
              <p:cNvSpPr/>
              <p:nvPr/>
            </p:nvSpPr>
            <p:spPr>
              <a:xfrm>
                <a:off x="4398229" y="3713721"/>
                <a:ext cx="1635329" cy="356915"/>
              </a:xfrm>
              <a:custGeom>
                <a:avLst/>
                <a:gdLst>
                  <a:gd name="connsiteX0" fmla="*/ 1639597 w 1639597"/>
                  <a:gd name="connsiteY0" fmla="*/ 0 h 356915"/>
                  <a:gd name="connsiteX1" fmla="*/ 1554137 w 1639597"/>
                  <a:gd name="connsiteY1" fmla="*/ 356915 h 356915"/>
                  <a:gd name="connsiteX2" fmla="*/ 0 w 1639597"/>
                  <a:gd name="connsiteY2" fmla="*/ 356915 h 35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9597" h="356915">
                    <a:moveTo>
                      <a:pt x="1639597" y="0"/>
                    </a:moveTo>
                    <a:lnTo>
                      <a:pt x="1554137" y="356915"/>
                    </a:lnTo>
                    <a:lnTo>
                      <a:pt x="0" y="35691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34" name="Rectangle 47">
              <a:extLst>
                <a:ext uri="{FF2B5EF4-FFF2-40B4-BE49-F238E27FC236}">
                  <a16:creationId xmlns:a16="http://schemas.microsoft.com/office/drawing/2014/main" id="{C7B4FEED-63D7-A6B2-BC65-E58F2D58E6E6}"/>
                </a:ext>
              </a:extLst>
            </p:cNvPr>
            <p:cNvSpPr/>
            <p:nvPr/>
          </p:nvSpPr>
          <p:spPr>
            <a:xfrm>
              <a:off x="1858667" y="1830935"/>
              <a:ext cx="2189245" cy="10940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/>
              <a:r>
                <a:rPr lang="pt-BR" b="1" kern="0" dirty="0">
                  <a:solidFill>
                    <a:srgbClr val="2F5597"/>
                  </a:solidFill>
                  <a:latin typeface="Gotham HTF"/>
                  <a:cs typeface="Arial" pitchFamily="34" charset="0"/>
                </a:rPr>
                <a:t>Constantes</a:t>
              </a:r>
            </a:p>
            <a:p>
              <a:pPr defTabSz="685800"/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Representa um </a:t>
              </a:r>
              <a:r>
                <a:rPr lang="pt-BR" b="1" kern="0" dirty="0">
                  <a:solidFill>
                    <a:srgbClr val="ED145B"/>
                  </a:solidFill>
                  <a:latin typeface="Gotham HTF"/>
                  <a:cs typeface="Arial" pitchFamily="34" charset="0"/>
                </a:rPr>
                <a:t>valor fixo </a:t>
              </a:r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durante toda a execução do programa.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066840F2-FE6C-2C4E-7943-8206B5BF5E98}"/>
              </a:ext>
            </a:extLst>
          </p:cNvPr>
          <p:cNvGrpSpPr/>
          <p:nvPr/>
        </p:nvGrpSpPr>
        <p:grpSpPr>
          <a:xfrm>
            <a:off x="4644008" y="1839400"/>
            <a:ext cx="3955585" cy="1094009"/>
            <a:chOff x="92328" y="4135191"/>
            <a:chExt cx="3955585" cy="1094009"/>
          </a:xfrm>
        </p:grpSpPr>
        <p:grpSp>
          <p:nvGrpSpPr>
            <p:cNvPr id="14" name="Groupe 1">
              <a:extLst>
                <a:ext uri="{FF2B5EF4-FFF2-40B4-BE49-F238E27FC236}">
                  <a16:creationId xmlns:a16="http://schemas.microsoft.com/office/drawing/2014/main" id="{BC338211-714A-6F07-A168-B976665120F4}"/>
                </a:ext>
              </a:extLst>
            </p:cNvPr>
            <p:cNvGrpSpPr/>
            <p:nvPr/>
          </p:nvGrpSpPr>
          <p:grpSpPr>
            <a:xfrm>
              <a:off x="92328" y="4181279"/>
              <a:ext cx="1583093" cy="1001834"/>
              <a:chOff x="4136627" y="2734860"/>
              <a:chExt cx="2110791" cy="1335778"/>
            </a:xfrm>
          </p:grpSpPr>
          <p:sp>
            <p:nvSpPr>
              <p:cNvPr id="15" name="Forme libre : forme 22">
                <a:extLst>
                  <a:ext uri="{FF2B5EF4-FFF2-40B4-BE49-F238E27FC236}">
                    <a16:creationId xmlns:a16="http://schemas.microsoft.com/office/drawing/2014/main" id="{7CEC0282-0DE8-DDA5-2E32-9C38D171163C}"/>
                  </a:ext>
                </a:extLst>
              </p:cNvPr>
              <p:cNvSpPr/>
              <p:nvPr/>
            </p:nvSpPr>
            <p:spPr>
              <a:xfrm flipH="1">
                <a:off x="4136627" y="2734860"/>
                <a:ext cx="1817867" cy="1318520"/>
              </a:xfrm>
              <a:custGeom>
                <a:avLst/>
                <a:gdLst>
                  <a:gd name="connsiteX0" fmla="*/ 1168903 w 1817867"/>
                  <a:gd name="connsiteY0" fmla="*/ 0 h 1318520"/>
                  <a:gd name="connsiteX1" fmla="*/ 1168897 w 1817867"/>
                  <a:gd name="connsiteY1" fmla="*/ 5 h 1318520"/>
                  <a:gd name="connsiteX2" fmla="*/ 1164494 w 1817867"/>
                  <a:gd name="connsiteY2" fmla="*/ 5 h 1318520"/>
                  <a:gd name="connsiteX3" fmla="*/ 1163518 w 1817867"/>
                  <a:gd name="connsiteY3" fmla="*/ 4367 h 1318520"/>
                  <a:gd name="connsiteX4" fmla="*/ 941742 w 1817867"/>
                  <a:gd name="connsiteY4" fmla="*/ 184223 h 1318520"/>
                  <a:gd name="connsiteX5" fmla="*/ 240301 w 1817867"/>
                  <a:gd name="connsiteY5" fmla="*/ 184223 h 1318520"/>
                  <a:gd name="connsiteX6" fmla="*/ 0 w 1817867"/>
                  <a:gd name="connsiteY6" fmla="*/ 1318520 h 1318520"/>
                  <a:gd name="connsiteX7" fmla="*/ 1498589 w 1817867"/>
                  <a:gd name="connsiteY7" fmla="*/ 1318520 h 1318520"/>
                  <a:gd name="connsiteX8" fmla="*/ 1498589 w 1817867"/>
                  <a:gd name="connsiteY8" fmla="*/ 1318519 h 1318520"/>
                  <a:gd name="connsiteX9" fmla="*/ 1554139 w 1817867"/>
                  <a:gd name="connsiteY9" fmla="*/ 1318519 h 1318520"/>
                  <a:gd name="connsiteX10" fmla="*/ 1817867 w 1817867"/>
                  <a:gd name="connsiteY10" fmla="*/ 139977 h 1318520"/>
                  <a:gd name="connsiteX11" fmla="*/ 1681103 w 1817867"/>
                  <a:gd name="connsiteY11" fmla="*/ 5 h 1318520"/>
                  <a:gd name="connsiteX12" fmla="*/ 1168903 w 1817867"/>
                  <a:gd name="connsiteY12" fmla="*/ 5 h 1318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17867" h="1318520">
                    <a:moveTo>
                      <a:pt x="1168903" y="0"/>
                    </a:moveTo>
                    <a:lnTo>
                      <a:pt x="1168897" y="5"/>
                    </a:lnTo>
                    <a:lnTo>
                      <a:pt x="1164494" y="5"/>
                    </a:lnTo>
                    <a:lnTo>
                      <a:pt x="1163518" y="4367"/>
                    </a:lnTo>
                    <a:lnTo>
                      <a:pt x="941742" y="184223"/>
                    </a:lnTo>
                    <a:lnTo>
                      <a:pt x="240301" y="184223"/>
                    </a:lnTo>
                    <a:lnTo>
                      <a:pt x="0" y="1318520"/>
                    </a:lnTo>
                    <a:lnTo>
                      <a:pt x="1498589" y="1318520"/>
                    </a:lnTo>
                    <a:lnTo>
                      <a:pt x="1498589" y="1318519"/>
                    </a:lnTo>
                    <a:lnTo>
                      <a:pt x="1554139" y="1318519"/>
                    </a:lnTo>
                    <a:lnTo>
                      <a:pt x="1817867" y="139977"/>
                    </a:lnTo>
                    <a:lnTo>
                      <a:pt x="1681103" y="5"/>
                    </a:lnTo>
                    <a:lnTo>
                      <a:pt x="1168903" y="5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Rectangle 19">
                <a:extLst>
                  <a:ext uri="{FF2B5EF4-FFF2-40B4-BE49-F238E27FC236}">
                    <a16:creationId xmlns:a16="http://schemas.microsoft.com/office/drawing/2014/main" id="{15145387-B173-A793-BECD-B73407EA13BA}"/>
                  </a:ext>
                </a:extLst>
              </p:cNvPr>
              <p:cNvSpPr/>
              <p:nvPr/>
            </p:nvSpPr>
            <p:spPr>
              <a:xfrm>
                <a:off x="4398229" y="3111690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Rectangle 20">
                <a:extLst>
                  <a:ext uri="{FF2B5EF4-FFF2-40B4-BE49-F238E27FC236}">
                    <a16:creationId xmlns:a16="http://schemas.microsoft.com/office/drawing/2014/main" id="{9DEE27F2-EFA2-C8EF-57A0-B337F804856D}"/>
                  </a:ext>
                </a:extLst>
              </p:cNvPr>
              <p:cNvSpPr/>
              <p:nvPr/>
            </p:nvSpPr>
            <p:spPr>
              <a:xfrm rot="335292">
                <a:off x="4468035" y="3042682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Rectangle 21">
                <a:extLst>
                  <a:ext uri="{FF2B5EF4-FFF2-40B4-BE49-F238E27FC236}">
                    <a16:creationId xmlns:a16="http://schemas.microsoft.com/office/drawing/2014/main" id="{416D1AB1-026E-6A78-11BB-6A5F773F5462}"/>
                  </a:ext>
                </a:extLst>
              </p:cNvPr>
              <p:cNvSpPr/>
              <p:nvPr/>
            </p:nvSpPr>
            <p:spPr>
              <a:xfrm rot="775497">
                <a:off x="4540330" y="2965048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Forme libre : forme 23">
                <a:extLst>
                  <a:ext uri="{FF2B5EF4-FFF2-40B4-BE49-F238E27FC236}">
                    <a16:creationId xmlns:a16="http://schemas.microsoft.com/office/drawing/2014/main" id="{43C550BA-2955-9FCA-0398-478C3BF74942}"/>
                  </a:ext>
                </a:extLst>
              </p:cNvPr>
              <p:cNvSpPr/>
              <p:nvPr/>
            </p:nvSpPr>
            <p:spPr>
              <a:xfrm>
                <a:off x="4398229" y="2838375"/>
                <a:ext cx="1849189" cy="1232263"/>
              </a:xfrm>
              <a:custGeom>
                <a:avLst/>
                <a:gdLst>
                  <a:gd name="connsiteX0" fmla="*/ 1168903 w 1849189"/>
                  <a:gd name="connsiteY0" fmla="*/ 0 h 1232263"/>
                  <a:gd name="connsiteX1" fmla="*/ 1168903 w 1849189"/>
                  <a:gd name="connsiteY1" fmla="*/ 4 h 1232263"/>
                  <a:gd name="connsiteX2" fmla="*/ 1849189 w 1849189"/>
                  <a:gd name="connsiteY2" fmla="*/ 4 h 1232263"/>
                  <a:gd name="connsiteX3" fmla="*/ 1554139 w 1849189"/>
                  <a:gd name="connsiteY3" fmla="*/ 1232262 h 1232263"/>
                  <a:gd name="connsiteX4" fmla="*/ 1514310 w 1849189"/>
                  <a:gd name="connsiteY4" fmla="*/ 1232262 h 1232263"/>
                  <a:gd name="connsiteX5" fmla="*/ 1514310 w 1849189"/>
                  <a:gd name="connsiteY5" fmla="*/ 1232263 h 1232263"/>
                  <a:gd name="connsiteX6" fmla="*/ 0 w 1849189"/>
                  <a:gd name="connsiteY6" fmla="*/ 1232263 h 1232263"/>
                  <a:gd name="connsiteX7" fmla="*/ 224580 w 1849189"/>
                  <a:gd name="connsiteY7" fmla="*/ 172171 h 1232263"/>
                  <a:gd name="connsiteX8" fmla="*/ 1123271 w 1849189"/>
                  <a:gd name="connsiteY8" fmla="*/ 172171 h 1232263"/>
                  <a:gd name="connsiteX9" fmla="*/ 1123271 w 1849189"/>
                  <a:gd name="connsiteY9" fmla="*/ 172170 h 1232263"/>
                  <a:gd name="connsiteX10" fmla="*/ 941742 w 1849189"/>
                  <a:gd name="connsiteY10" fmla="*/ 172170 h 1232263"/>
                  <a:gd name="connsiteX11" fmla="*/ 1163518 w 1849189"/>
                  <a:gd name="connsiteY11" fmla="*/ 4082 h 1232263"/>
                  <a:gd name="connsiteX12" fmla="*/ 1164494 w 1849189"/>
                  <a:gd name="connsiteY12" fmla="*/ 4 h 1232263"/>
                  <a:gd name="connsiteX13" fmla="*/ 1168898 w 1849189"/>
                  <a:gd name="connsiteY13" fmla="*/ 4 h 1232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49189" h="1232263">
                    <a:moveTo>
                      <a:pt x="1168903" y="0"/>
                    </a:moveTo>
                    <a:lnTo>
                      <a:pt x="1168903" y="4"/>
                    </a:lnTo>
                    <a:lnTo>
                      <a:pt x="1849189" y="4"/>
                    </a:lnTo>
                    <a:lnTo>
                      <a:pt x="1554139" y="1232262"/>
                    </a:lnTo>
                    <a:lnTo>
                      <a:pt x="1514310" y="1232262"/>
                    </a:lnTo>
                    <a:lnTo>
                      <a:pt x="1514310" y="1232263"/>
                    </a:lnTo>
                    <a:lnTo>
                      <a:pt x="0" y="1232263"/>
                    </a:lnTo>
                    <a:lnTo>
                      <a:pt x="224580" y="172171"/>
                    </a:lnTo>
                    <a:lnTo>
                      <a:pt x="1123271" y="172171"/>
                    </a:lnTo>
                    <a:lnTo>
                      <a:pt x="1123271" y="172170"/>
                    </a:lnTo>
                    <a:lnTo>
                      <a:pt x="941742" y="172170"/>
                    </a:lnTo>
                    <a:lnTo>
                      <a:pt x="1163518" y="4082"/>
                    </a:lnTo>
                    <a:lnTo>
                      <a:pt x="1164494" y="4"/>
                    </a:lnTo>
                    <a:lnTo>
                      <a:pt x="1168898" y="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33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Forme libre : forme 25">
                <a:extLst>
                  <a:ext uri="{FF2B5EF4-FFF2-40B4-BE49-F238E27FC236}">
                    <a16:creationId xmlns:a16="http://schemas.microsoft.com/office/drawing/2014/main" id="{041358E8-5D68-8735-1AC7-05DC7D97B37F}"/>
                  </a:ext>
                </a:extLst>
              </p:cNvPr>
              <p:cNvSpPr/>
              <p:nvPr/>
            </p:nvSpPr>
            <p:spPr>
              <a:xfrm>
                <a:off x="4398229" y="3713721"/>
                <a:ext cx="1635329" cy="356915"/>
              </a:xfrm>
              <a:custGeom>
                <a:avLst/>
                <a:gdLst>
                  <a:gd name="connsiteX0" fmla="*/ 1639597 w 1639597"/>
                  <a:gd name="connsiteY0" fmla="*/ 0 h 356915"/>
                  <a:gd name="connsiteX1" fmla="*/ 1554137 w 1639597"/>
                  <a:gd name="connsiteY1" fmla="*/ 356915 h 356915"/>
                  <a:gd name="connsiteX2" fmla="*/ 0 w 1639597"/>
                  <a:gd name="connsiteY2" fmla="*/ 356915 h 35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9597" h="356915">
                    <a:moveTo>
                      <a:pt x="1639597" y="0"/>
                    </a:moveTo>
                    <a:lnTo>
                      <a:pt x="1554137" y="356915"/>
                    </a:lnTo>
                    <a:lnTo>
                      <a:pt x="0" y="356915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35" name="Rectangle 49">
              <a:extLst>
                <a:ext uri="{FF2B5EF4-FFF2-40B4-BE49-F238E27FC236}">
                  <a16:creationId xmlns:a16="http://schemas.microsoft.com/office/drawing/2014/main" id="{D8A75C7B-41A4-300E-511F-6260CF00D0C2}"/>
                </a:ext>
              </a:extLst>
            </p:cNvPr>
            <p:cNvSpPr/>
            <p:nvPr/>
          </p:nvSpPr>
          <p:spPr>
            <a:xfrm>
              <a:off x="1858667" y="4135191"/>
              <a:ext cx="2189246" cy="10940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/>
              <a:r>
                <a:rPr lang="pt-BR" b="1" kern="0" dirty="0">
                  <a:solidFill>
                    <a:srgbClr val="C55A11"/>
                  </a:solidFill>
                  <a:latin typeface="Gotham HTF"/>
                  <a:cs typeface="Arial" pitchFamily="34" charset="0"/>
                </a:rPr>
                <a:t>Variáveis</a:t>
              </a:r>
              <a:endParaRPr lang="pt-BR" kern="0" dirty="0">
                <a:solidFill>
                  <a:srgbClr val="C55A11"/>
                </a:solidFill>
                <a:latin typeface="Gotham HTF"/>
                <a:cs typeface="Arial" pitchFamily="34" charset="0"/>
              </a:endParaRPr>
            </a:p>
            <a:p>
              <a:pPr defTabSz="685800"/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Representa um </a:t>
              </a:r>
              <a:r>
                <a:rPr lang="pt-BR" b="1" kern="0" dirty="0">
                  <a:solidFill>
                    <a:srgbClr val="ED145B"/>
                  </a:solidFill>
                  <a:latin typeface="Gotham HTF"/>
                  <a:cs typeface="Arial" pitchFamily="34" charset="0"/>
                </a:rPr>
                <a:t>valor que pode ser alterado </a:t>
              </a:r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durante a execução do programa.</a:t>
              </a:r>
            </a:p>
          </p:txBody>
        </p:sp>
      </p:grpSp>
      <p:pic>
        <p:nvPicPr>
          <p:cNvPr id="39" name="Imagem 38">
            <a:extLst>
              <a:ext uri="{FF2B5EF4-FFF2-40B4-BE49-F238E27FC236}">
                <a16:creationId xmlns:a16="http://schemas.microsoft.com/office/drawing/2014/main" id="{E1E76A4F-D610-A01A-8A72-DD89CB080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70" y="3501008"/>
            <a:ext cx="6778914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3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 e Constantes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E1E76A4F-D610-A01A-8A72-DD89CB080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70" y="3501008"/>
            <a:ext cx="6778914" cy="266429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DF355B7-635E-9CB9-4A50-0CE04E240DD3}"/>
              </a:ext>
            </a:extLst>
          </p:cNvPr>
          <p:cNvSpPr/>
          <p:nvPr/>
        </p:nvSpPr>
        <p:spPr>
          <a:xfrm>
            <a:off x="2555776" y="4581128"/>
            <a:ext cx="5040560" cy="360040"/>
          </a:xfrm>
          <a:prstGeom prst="rect">
            <a:avLst/>
          </a:prstGeom>
          <a:noFill/>
          <a:ln w="28575">
            <a:solidFill>
              <a:srgbClr val="ED14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263E3-EE46-74B7-218A-52FF3EFC027E}"/>
              </a:ext>
            </a:extLst>
          </p:cNvPr>
          <p:cNvSpPr/>
          <p:nvPr/>
        </p:nvSpPr>
        <p:spPr>
          <a:xfrm>
            <a:off x="1547664" y="4935962"/>
            <a:ext cx="1872208" cy="321838"/>
          </a:xfrm>
          <a:prstGeom prst="rect">
            <a:avLst/>
          </a:prstGeom>
          <a:noFill/>
          <a:ln w="28575">
            <a:solidFill>
              <a:srgbClr val="ED14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5A72493-C67F-E51D-B58E-0EEA0206B27F}"/>
              </a:ext>
            </a:extLst>
          </p:cNvPr>
          <p:cNvGrpSpPr/>
          <p:nvPr/>
        </p:nvGrpSpPr>
        <p:grpSpPr>
          <a:xfrm>
            <a:off x="4644008" y="1839400"/>
            <a:ext cx="3955585" cy="1094009"/>
            <a:chOff x="92328" y="4135191"/>
            <a:chExt cx="3955585" cy="1094009"/>
          </a:xfrm>
        </p:grpSpPr>
        <p:grpSp>
          <p:nvGrpSpPr>
            <p:cNvPr id="5" name="Groupe 1">
              <a:extLst>
                <a:ext uri="{FF2B5EF4-FFF2-40B4-BE49-F238E27FC236}">
                  <a16:creationId xmlns:a16="http://schemas.microsoft.com/office/drawing/2014/main" id="{36A2B931-0D26-16C4-123E-265EA5606748}"/>
                </a:ext>
              </a:extLst>
            </p:cNvPr>
            <p:cNvGrpSpPr/>
            <p:nvPr/>
          </p:nvGrpSpPr>
          <p:grpSpPr>
            <a:xfrm>
              <a:off x="92328" y="4181279"/>
              <a:ext cx="1583093" cy="1001834"/>
              <a:chOff x="4136627" y="2734860"/>
              <a:chExt cx="2110791" cy="1335778"/>
            </a:xfrm>
          </p:grpSpPr>
          <p:sp>
            <p:nvSpPr>
              <p:cNvPr id="19" name="Forme libre : forme 22">
                <a:extLst>
                  <a:ext uri="{FF2B5EF4-FFF2-40B4-BE49-F238E27FC236}">
                    <a16:creationId xmlns:a16="http://schemas.microsoft.com/office/drawing/2014/main" id="{A4FF0316-42BF-9D83-17B3-6DE6DDB0E098}"/>
                  </a:ext>
                </a:extLst>
              </p:cNvPr>
              <p:cNvSpPr/>
              <p:nvPr/>
            </p:nvSpPr>
            <p:spPr>
              <a:xfrm flipH="1">
                <a:off x="4136627" y="2734860"/>
                <a:ext cx="1817867" cy="1318520"/>
              </a:xfrm>
              <a:custGeom>
                <a:avLst/>
                <a:gdLst>
                  <a:gd name="connsiteX0" fmla="*/ 1168903 w 1817867"/>
                  <a:gd name="connsiteY0" fmla="*/ 0 h 1318520"/>
                  <a:gd name="connsiteX1" fmla="*/ 1168897 w 1817867"/>
                  <a:gd name="connsiteY1" fmla="*/ 5 h 1318520"/>
                  <a:gd name="connsiteX2" fmla="*/ 1164494 w 1817867"/>
                  <a:gd name="connsiteY2" fmla="*/ 5 h 1318520"/>
                  <a:gd name="connsiteX3" fmla="*/ 1163518 w 1817867"/>
                  <a:gd name="connsiteY3" fmla="*/ 4367 h 1318520"/>
                  <a:gd name="connsiteX4" fmla="*/ 941742 w 1817867"/>
                  <a:gd name="connsiteY4" fmla="*/ 184223 h 1318520"/>
                  <a:gd name="connsiteX5" fmla="*/ 240301 w 1817867"/>
                  <a:gd name="connsiteY5" fmla="*/ 184223 h 1318520"/>
                  <a:gd name="connsiteX6" fmla="*/ 0 w 1817867"/>
                  <a:gd name="connsiteY6" fmla="*/ 1318520 h 1318520"/>
                  <a:gd name="connsiteX7" fmla="*/ 1498589 w 1817867"/>
                  <a:gd name="connsiteY7" fmla="*/ 1318520 h 1318520"/>
                  <a:gd name="connsiteX8" fmla="*/ 1498589 w 1817867"/>
                  <a:gd name="connsiteY8" fmla="*/ 1318519 h 1318520"/>
                  <a:gd name="connsiteX9" fmla="*/ 1554139 w 1817867"/>
                  <a:gd name="connsiteY9" fmla="*/ 1318519 h 1318520"/>
                  <a:gd name="connsiteX10" fmla="*/ 1817867 w 1817867"/>
                  <a:gd name="connsiteY10" fmla="*/ 139977 h 1318520"/>
                  <a:gd name="connsiteX11" fmla="*/ 1681103 w 1817867"/>
                  <a:gd name="connsiteY11" fmla="*/ 5 h 1318520"/>
                  <a:gd name="connsiteX12" fmla="*/ 1168903 w 1817867"/>
                  <a:gd name="connsiteY12" fmla="*/ 5 h 1318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17867" h="1318520">
                    <a:moveTo>
                      <a:pt x="1168903" y="0"/>
                    </a:moveTo>
                    <a:lnTo>
                      <a:pt x="1168897" y="5"/>
                    </a:lnTo>
                    <a:lnTo>
                      <a:pt x="1164494" y="5"/>
                    </a:lnTo>
                    <a:lnTo>
                      <a:pt x="1163518" y="4367"/>
                    </a:lnTo>
                    <a:lnTo>
                      <a:pt x="941742" y="184223"/>
                    </a:lnTo>
                    <a:lnTo>
                      <a:pt x="240301" y="184223"/>
                    </a:lnTo>
                    <a:lnTo>
                      <a:pt x="0" y="1318520"/>
                    </a:lnTo>
                    <a:lnTo>
                      <a:pt x="1498589" y="1318520"/>
                    </a:lnTo>
                    <a:lnTo>
                      <a:pt x="1498589" y="1318519"/>
                    </a:lnTo>
                    <a:lnTo>
                      <a:pt x="1554139" y="1318519"/>
                    </a:lnTo>
                    <a:lnTo>
                      <a:pt x="1817867" y="139977"/>
                    </a:lnTo>
                    <a:lnTo>
                      <a:pt x="1681103" y="5"/>
                    </a:lnTo>
                    <a:lnTo>
                      <a:pt x="1168903" y="5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1ED79E0-8675-0138-D619-7926B6B38064}"/>
                  </a:ext>
                </a:extLst>
              </p:cNvPr>
              <p:cNvSpPr/>
              <p:nvPr/>
            </p:nvSpPr>
            <p:spPr>
              <a:xfrm>
                <a:off x="4398229" y="3111690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EE5A3D7-C1E4-2E05-6144-B8676FAF0790}"/>
                  </a:ext>
                </a:extLst>
              </p:cNvPr>
              <p:cNvSpPr/>
              <p:nvPr/>
            </p:nvSpPr>
            <p:spPr>
              <a:xfrm rot="335292">
                <a:off x="4468035" y="3042682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DFCC89B-2528-A442-10AB-76BDC07BBF21}"/>
                  </a:ext>
                </a:extLst>
              </p:cNvPr>
              <p:cNvSpPr/>
              <p:nvPr/>
            </p:nvSpPr>
            <p:spPr>
              <a:xfrm rot="775497">
                <a:off x="4540330" y="2965048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3" name="Forme libre : forme 23">
                <a:extLst>
                  <a:ext uri="{FF2B5EF4-FFF2-40B4-BE49-F238E27FC236}">
                    <a16:creationId xmlns:a16="http://schemas.microsoft.com/office/drawing/2014/main" id="{684C1FE0-5840-21B9-BCFA-4D59B33C7737}"/>
                  </a:ext>
                </a:extLst>
              </p:cNvPr>
              <p:cNvSpPr/>
              <p:nvPr/>
            </p:nvSpPr>
            <p:spPr>
              <a:xfrm>
                <a:off x="4398229" y="2838375"/>
                <a:ext cx="1849189" cy="1232263"/>
              </a:xfrm>
              <a:custGeom>
                <a:avLst/>
                <a:gdLst>
                  <a:gd name="connsiteX0" fmla="*/ 1168903 w 1849189"/>
                  <a:gd name="connsiteY0" fmla="*/ 0 h 1232263"/>
                  <a:gd name="connsiteX1" fmla="*/ 1168903 w 1849189"/>
                  <a:gd name="connsiteY1" fmla="*/ 4 h 1232263"/>
                  <a:gd name="connsiteX2" fmla="*/ 1849189 w 1849189"/>
                  <a:gd name="connsiteY2" fmla="*/ 4 h 1232263"/>
                  <a:gd name="connsiteX3" fmla="*/ 1554139 w 1849189"/>
                  <a:gd name="connsiteY3" fmla="*/ 1232262 h 1232263"/>
                  <a:gd name="connsiteX4" fmla="*/ 1514310 w 1849189"/>
                  <a:gd name="connsiteY4" fmla="*/ 1232262 h 1232263"/>
                  <a:gd name="connsiteX5" fmla="*/ 1514310 w 1849189"/>
                  <a:gd name="connsiteY5" fmla="*/ 1232263 h 1232263"/>
                  <a:gd name="connsiteX6" fmla="*/ 0 w 1849189"/>
                  <a:gd name="connsiteY6" fmla="*/ 1232263 h 1232263"/>
                  <a:gd name="connsiteX7" fmla="*/ 224580 w 1849189"/>
                  <a:gd name="connsiteY7" fmla="*/ 172171 h 1232263"/>
                  <a:gd name="connsiteX8" fmla="*/ 1123271 w 1849189"/>
                  <a:gd name="connsiteY8" fmla="*/ 172171 h 1232263"/>
                  <a:gd name="connsiteX9" fmla="*/ 1123271 w 1849189"/>
                  <a:gd name="connsiteY9" fmla="*/ 172170 h 1232263"/>
                  <a:gd name="connsiteX10" fmla="*/ 941742 w 1849189"/>
                  <a:gd name="connsiteY10" fmla="*/ 172170 h 1232263"/>
                  <a:gd name="connsiteX11" fmla="*/ 1163518 w 1849189"/>
                  <a:gd name="connsiteY11" fmla="*/ 4082 h 1232263"/>
                  <a:gd name="connsiteX12" fmla="*/ 1164494 w 1849189"/>
                  <a:gd name="connsiteY12" fmla="*/ 4 h 1232263"/>
                  <a:gd name="connsiteX13" fmla="*/ 1168898 w 1849189"/>
                  <a:gd name="connsiteY13" fmla="*/ 4 h 1232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49189" h="1232263">
                    <a:moveTo>
                      <a:pt x="1168903" y="0"/>
                    </a:moveTo>
                    <a:lnTo>
                      <a:pt x="1168903" y="4"/>
                    </a:lnTo>
                    <a:lnTo>
                      <a:pt x="1849189" y="4"/>
                    </a:lnTo>
                    <a:lnTo>
                      <a:pt x="1554139" y="1232262"/>
                    </a:lnTo>
                    <a:lnTo>
                      <a:pt x="1514310" y="1232262"/>
                    </a:lnTo>
                    <a:lnTo>
                      <a:pt x="1514310" y="1232263"/>
                    </a:lnTo>
                    <a:lnTo>
                      <a:pt x="0" y="1232263"/>
                    </a:lnTo>
                    <a:lnTo>
                      <a:pt x="224580" y="172171"/>
                    </a:lnTo>
                    <a:lnTo>
                      <a:pt x="1123271" y="172171"/>
                    </a:lnTo>
                    <a:lnTo>
                      <a:pt x="1123271" y="172170"/>
                    </a:lnTo>
                    <a:lnTo>
                      <a:pt x="941742" y="172170"/>
                    </a:lnTo>
                    <a:lnTo>
                      <a:pt x="1163518" y="4082"/>
                    </a:lnTo>
                    <a:lnTo>
                      <a:pt x="1164494" y="4"/>
                    </a:lnTo>
                    <a:lnTo>
                      <a:pt x="1168898" y="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33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Forme libre : forme 25">
                <a:extLst>
                  <a:ext uri="{FF2B5EF4-FFF2-40B4-BE49-F238E27FC236}">
                    <a16:creationId xmlns:a16="http://schemas.microsoft.com/office/drawing/2014/main" id="{F3966320-164A-879C-5E92-C3C4DCD3E58F}"/>
                  </a:ext>
                </a:extLst>
              </p:cNvPr>
              <p:cNvSpPr/>
              <p:nvPr/>
            </p:nvSpPr>
            <p:spPr>
              <a:xfrm>
                <a:off x="4398229" y="3713721"/>
                <a:ext cx="1635329" cy="356915"/>
              </a:xfrm>
              <a:custGeom>
                <a:avLst/>
                <a:gdLst>
                  <a:gd name="connsiteX0" fmla="*/ 1639597 w 1639597"/>
                  <a:gd name="connsiteY0" fmla="*/ 0 h 356915"/>
                  <a:gd name="connsiteX1" fmla="*/ 1554137 w 1639597"/>
                  <a:gd name="connsiteY1" fmla="*/ 356915 h 356915"/>
                  <a:gd name="connsiteX2" fmla="*/ 0 w 1639597"/>
                  <a:gd name="connsiteY2" fmla="*/ 356915 h 35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9597" h="356915">
                    <a:moveTo>
                      <a:pt x="1639597" y="0"/>
                    </a:moveTo>
                    <a:lnTo>
                      <a:pt x="1554137" y="356915"/>
                    </a:lnTo>
                    <a:lnTo>
                      <a:pt x="0" y="356915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8" name="Rectangle 49">
              <a:extLst>
                <a:ext uri="{FF2B5EF4-FFF2-40B4-BE49-F238E27FC236}">
                  <a16:creationId xmlns:a16="http://schemas.microsoft.com/office/drawing/2014/main" id="{2DA547E3-BC61-02D9-3291-4DD6E7DD15FD}"/>
                </a:ext>
              </a:extLst>
            </p:cNvPr>
            <p:cNvSpPr/>
            <p:nvPr/>
          </p:nvSpPr>
          <p:spPr>
            <a:xfrm>
              <a:off x="1858667" y="4135191"/>
              <a:ext cx="2189246" cy="10940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/>
              <a:r>
                <a:rPr lang="pt-BR" b="1" kern="0" dirty="0">
                  <a:solidFill>
                    <a:srgbClr val="C55A11"/>
                  </a:solidFill>
                  <a:latin typeface="Gotham HTF"/>
                  <a:cs typeface="Arial" pitchFamily="34" charset="0"/>
                </a:rPr>
                <a:t>Variáveis</a:t>
              </a:r>
              <a:endParaRPr lang="pt-BR" kern="0" dirty="0">
                <a:solidFill>
                  <a:srgbClr val="C55A11"/>
                </a:solidFill>
                <a:latin typeface="Gotham HTF"/>
                <a:cs typeface="Arial" pitchFamily="34" charset="0"/>
              </a:endParaRPr>
            </a:p>
            <a:p>
              <a:pPr defTabSz="685800"/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Representa um </a:t>
              </a:r>
              <a:r>
                <a:rPr lang="pt-BR" b="1" kern="0" dirty="0">
                  <a:solidFill>
                    <a:srgbClr val="ED145B"/>
                  </a:solidFill>
                  <a:latin typeface="Gotham HTF"/>
                  <a:cs typeface="Arial" pitchFamily="34" charset="0"/>
                </a:rPr>
                <a:t>valor que pode ser alterado </a:t>
              </a:r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durante a execução do programa.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196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 e Constantes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E1E76A4F-D610-A01A-8A72-DD89CB080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70" y="3501008"/>
            <a:ext cx="6778914" cy="266429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F9263E3-EE46-74B7-218A-52FF3EFC027E}"/>
              </a:ext>
            </a:extLst>
          </p:cNvPr>
          <p:cNvSpPr/>
          <p:nvPr/>
        </p:nvSpPr>
        <p:spPr>
          <a:xfrm>
            <a:off x="4638927" y="5210215"/>
            <a:ext cx="437129" cy="321838"/>
          </a:xfrm>
          <a:prstGeom prst="rect">
            <a:avLst/>
          </a:prstGeom>
          <a:noFill/>
          <a:ln w="28575">
            <a:solidFill>
              <a:srgbClr val="ED14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40CB264-C9F7-E2CD-C73C-99C5A1A0CDA2}"/>
              </a:ext>
            </a:extLst>
          </p:cNvPr>
          <p:cNvGrpSpPr/>
          <p:nvPr/>
        </p:nvGrpSpPr>
        <p:grpSpPr>
          <a:xfrm>
            <a:off x="472400" y="1830935"/>
            <a:ext cx="3955584" cy="1094009"/>
            <a:chOff x="92328" y="1830935"/>
            <a:chExt cx="3955584" cy="1094009"/>
          </a:xfrm>
        </p:grpSpPr>
        <p:grpSp>
          <p:nvGrpSpPr>
            <p:cNvPr id="7" name="Groupe 1">
              <a:extLst>
                <a:ext uri="{FF2B5EF4-FFF2-40B4-BE49-F238E27FC236}">
                  <a16:creationId xmlns:a16="http://schemas.microsoft.com/office/drawing/2014/main" id="{7726EA14-A4C2-C40B-A3FD-4C2440C340D2}"/>
                </a:ext>
              </a:extLst>
            </p:cNvPr>
            <p:cNvGrpSpPr/>
            <p:nvPr/>
          </p:nvGrpSpPr>
          <p:grpSpPr>
            <a:xfrm>
              <a:off x="92328" y="1877022"/>
              <a:ext cx="1583093" cy="1001834"/>
              <a:chOff x="4136627" y="2734860"/>
              <a:chExt cx="2110791" cy="1335778"/>
            </a:xfrm>
          </p:grpSpPr>
          <p:sp>
            <p:nvSpPr>
              <p:cNvPr id="10" name="Forme libre : forme 22">
                <a:extLst>
                  <a:ext uri="{FF2B5EF4-FFF2-40B4-BE49-F238E27FC236}">
                    <a16:creationId xmlns:a16="http://schemas.microsoft.com/office/drawing/2014/main" id="{74121A01-08B7-3A2C-0121-19A98B9B64FB}"/>
                  </a:ext>
                </a:extLst>
              </p:cNvPr>
              <p:cNvSpPr/>
              <p:nvPr/>
            </p:nvSpPr>
            <p:spPr>
              <a:xfrm flipH="1">
                <a:off x="4136627" y="2734860"/>
                <a:ext cx="1817867" cy="1318520"/>
              </a:xfrm>
              <a:custGeom>
                <a:avLst/>
                <a:gdLst>
                  <a:gd name="connsiteX0" fmla="*/ 1168903 w 1817867"/>
                  <a:gd name="connsiteY0" fmla="*/ 0 h 1318520"/>
                  <a:gd name="connsiteX1" fmla="*/ 1168897 w 1817867"/>
                  <a:gd name="connsiteY1" fmla="*/ 5 h 1318520"/>
                  <a:gd name="connsiteX2" fmla="*/ 1164494 w 1817867"/>
                  <a:gd name="connsiteY2" fmla="*/ 5 h 1318520"/>
                  <a:gd name="connsiteX3" fmla="*/ 1163518 w 1817867"/>
                  <a:gd name="connsiteY3" fmla="*/ 4367 h 1318520"/>
                  <a:gd name="connsiteX4" fmla="*/ 941742 w 1817867"/>
                  <a:gd name="connsiteY4" fmla="*/ 184223 h 1318520"/>
                  <a:gd name="connsiteX5" fmla="*/ 240301 w 1817867"/>
                  <a:gd name="connsiteY5" fmla="*/ 184223 h 1318520"/>
                  <a:gd name="connsiteX6" fmla="*/ 0 w 1817867"/>
                  <a:gd name="connsiteY6" fmla="*/ 1318520 h 1318520"/>
                  <a:gd name="connsiteX7" fmla="*/ 1498589 w 1817867"/>
                  <a:gd name="connsiteY7" fmla="*/ 1318520 h 1318520"/>
                  <a:gd name="connsiteX8" fmla="*/ 1498589 w 1817867"/>
                  <a:gd name="connsiteY8" fmla="*/ 1318519 h 1318520"/>
                  <a:gd name="connsiteX9" fmla="*/ 1554139 w 1817867"/>
                  <a:gd name="connsiteY9" fmla="*/ 1318519 h 1318520"/>
                  <a:gd name="connsiteX10" fmla="*/ 1817867 w 1817867"/>
                  <a:gd name="connsiteY10" fmla="*/ 139977 h 1318520"/>
                  <a:gd name="connsiteX11" fmla="*/ 1681103 w 1817867"/>
                  <a:gd name="connsiteY11" fmla="*/ 5 h 1318520"/>
                  <a:gd name="connsiteX12" fmla="*/ 1168903 w 1817867"/>
                  <a:gd name="connsiteY12" fmla="*/ 5 h 1318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17867" h="1318520">
                    <a:moveTo>
                      <a:pt x="1168903" y="0"/>
                    </a:moveTo>
                    <a:lnTo>
                      <a:pt x="1168897" y="5"/>
                    </a:lnTo>
                    <a:lnTo>
                      <a:pt x="1164494" y="5"/>
                    </a:lnTo>
                    <a:lnTo>
                      <a:pt x="1163518" y="4367"/>
                    </a:lnTo>
                    <a:lnTo>
                      <a:pt x="941742" y="184223"/>
                    </a:lnTo>
                    <a:lnTo>
                      <a:pt x="240301" y="184223"/>
                    </a:lnTo>
                    <a:lnTo>
                      <a:pt x="0" y="1318520"/>
                    </a:lnTo>
                    <a:lnTo>
                      <a:pt x="1498589" y="1318520"/>
                    </a:lnTo>
                    <a:lnTo>
                      <a:pt x="1498589" y="1318519"/>
                    </a:lnTo>
                    <a:lnTo>
                      <a:pt x="1554139" y="1318519"/>
                    </a:lnTo>
                    <a:lnTo>
                      <a:pt x="1817867" y="139977"/>
                    </a:lnTo>
                    <a:lnTo>
                      <a:pt x="1681103" y="5"/>
                    </a:lnTo>
                    <a:lnTo>
                      <a:pt x="1168903" y="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Rectangle 4">
                <a:extLst>
                  <a:ext uri="{FF2B5EF4-FFF2-40B4-BE49-F238E27FC236}">
                    <a16:creationId xmlns:a16="http://schemas.microsoft.com/office/drawing/2014/main" id="{BF6546DC-B2D6-76DC-CC0E-71D443ACEBC9}"/>
                  </a:ext>
                </a:extLst>
              </p:cNvPr>
              <p:cNvSpPr/>
              <p:nvPr/>
            </p:nvSpPr>
            <p:spPr>
              <a:xfrm>
                <a:off x="4398229" y="3111690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Rectangle 5">
                <a:extLst>
                  <a:ext uri="{FF2B5EF4-FFF2-40B4-BE49-F238E27FC236}">
                    <a16:creationId xmlns:a16="http://schemas.microsoft.com/office/drawing/2014/main" id="{5B85D069-8E77-AB2D-E135-BFC8BB6B9E7D}"/>
                  </a:ext>
                </a:extLst>
              </p:cNvPr>
              <p:cNvSpPr/>
              <p:nvPr/>
            </p:nvSpPr>
            <p:spPr>
              <a:xfrm rot="335292">
                <a:off x="4468035" y="3042682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Rectangle 6">
                <a:extLst>
                  <a:ext uri="{FF2B5EF4-FFF2-40B4-BE49-F238E27FC236}">
                    <a16:creationId xmlns:a16="http://schemas.microsoft.com/office/drawing/2014/main" id="{79DD1364-342C-FB5A-6195-0DFDD4B3C728}"/>
                  </a:ext>
                </a:extLst>
              </p:cNvPr>
              <p:cNvSpPr/>
              <p:nvPr/>
            </p:nvSpPr>
            <p:spPr>
              <a:xfrm rot="775497">
                <a:off x="4540330" y="2965048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orme libre : forme 23">
                <a:extLst>
                  <a:ext uri="{FF2B5EF4-FFF2-40B4-BE49-F238E27FC236}">
                    <a16:creationId xmlns:a16="http://schemas.microsoft.com/office/drawing/2014/main" id="{B40DB756-7D4B-4BFF-C86C-BA22AB772AF2}"/>
                  </a:ext>
                </a:extLst>
              </p:cNvPr>
              <p:cNvSpPr/>
              <p:nvPr/>
            </p:nvSpPr>
            <p:spPr>
              <a:xfrm>
                <a:off x="4398229" y="2838375"/>
                <a:ext cx="1849189" cy="1232263"/>
              </a:xfrm>
              <a:custGeom>
                <a:avLst/>
                <a:gdLst>
                  <a:gd name="connsiteX0" fmla="*/ 1168903 w 1849189"/>
                  <a:gd name="connsiteY0" fmla="*/ 0 h 1232263"/>
                  <a:gd name="connsiteX1" fmla="*/ 1168903 w 1849189"/>
                  <a:gd name="connsiteY1" fmla="*/ 4 h 1232263"/>
                  <a:gd name="connsiteX2" fmla="*/ 1849189 w 1849189"/>
                  <a:gd name="connsiteY2" fmla="*/ 4 h 1232263"/>
                  <a:gd name="connsiteX3" fmla="*/ 1554139 w 1849189"/>
                  <a:gd name="connsiteY3" fmla="*/ 1232262 h 1232263"/>
                  <a:gd name="connsiteX4" fmla="*/ 1514310 w 1849189"/>
                  <a:gd name="connsiteY4" fmla="*/ 1232262 h 1232263"/>
                  <a:gd name="connsiteX5" fmla="*/ 1514310 w 1849189"/>
                  <a:gd name="connsiteY5" fmla="*/ 1232263 h 1232263"/>
                  <a:gd name="connsiteX6" fmla="*/ 0 w 1849189"/>
                  <a:gd name="connsiteY6" fmla="*/ 1232263 h 1232263"/>
                  <a:gd name="connsiteX7" fmla="*/ 224580 w 1849189"/>
                  <a:gd name="connsiteY7" fmla="*/ 172171 h 1232263"/>
                  <a:gd name="connsiteX8" fmla="*/ 1123271 w 1849189"/>
                  <a:gd name="connsiteY8" fmla="*/ 172171 h 1232263"/>
                  <a:gd name="connsiteX9" fmla="*/ 1123271 w 1849189"/>
                  <a:gd name="connsiteY9" fmla="*/ 172170 h 1232263"/>
                  <a:gd name="connsiteX10" fmla="*/ 941742 w 1849189"/>
                  <a:gd name="connsiteY10" fmla="*/ 172170 h 1232263"/>
                  <a:gd name="connsiteX11" fmla="*/ 1163518 w 1849189"/>
                  <a:gd name="connsiteY11" fmla="*/ 4082 h 1232263"/>
                  <a:gd name="connsiteX12" fmla="*/ 1164494 w 1849189"/>
                  <a:gd name="connsiteY12" fmla="*/ 4 h 1232263"/>
                  <a:gd name="connsiteX13" fmla="*/ 1168898 w 1849189"/>
                  <a:gd name="connsiteY13" fmla="*/ 4 h 1232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49189" h="1232263">
                    <a:moveTo>
                      <a:pt x="1168903" y="0"/>
                    </a:moveTo>
                    <a:lnTo>
                      <a:pt x="1168903" y="4"/>
                    </a:lnTo>
                    <a:lnTo>
                      <a:pt x="1849189" y="4"/>
                    </a:lnTo>
                    <a:lnTo>
                      <a:pt x="1554139" y="1232262"/>
                    </a:lnTo>
                    <a:lnTo>
                      <a:pt x="1514310" y="1232262"/>
                    </a:lnTo>
                    <a:lnTo>
                      <a:pt x="1514310" y="1232263"/>
                    </a:lnTo>
                    <a:lnTo>
                      <a:pt x="0" y="1232263"/>
                    </a:lnTo>
                    <a:lnTo>
                      <a:pt x="224580" y="172171"/>
                    </a:lnTo>
                    <a:lnTo>
                      <a:pt x="1123271" y="172171"/>
                    </a:lnTo>
                    <a:lnTo>
                      <a:pt x="1123271" y="172170"/>
                    </a:lnTo>
                    <a:lnTo>
                      <a:pt x="941742" y="172170"/>
                    </a:lnTo>
                    <a:lnTo>
                      <a:pt x="1163518" y="4082"/>
                    </a:lnTo>
                    <a:lnTo>
                      <a:pt x="1164494" y="4"/>
                    </a:lnTo>
                    <a:lnTo>
                      <a:pt x="1168898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33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orme libre : forme 25">
                <a:extLst>
                  <a:ext uri="{FF2B5EF4-FFF2-40B4-BE49-F238E27FC236}">
                    <a16:creationId xmlns:a16="http://schemas.microsoft.com/office/drawing/2014/main" id="{96FE345E-8AC3-2680-4F2C-0F3775EDCF3B}"/>
                  </a:ext>
                </a:extLst>
              </p:cNvPr>
              <p:cNvSpPr/>
              <p:nvPr/>
            </p:nvSpPr>
            <p:spPr>
              <a:xfrm>
                <a:off x="4398229" y="3713721"/>
                <a:ext cx="1635329" cy="356915"/>
              </a:xfrm>
              <a:custGeom>
                <a:avLst/>
                <a:gdLst>
                  <a:gd name="connsiteX0" fmla="*/ 1639597 w 1639597"/>
                  <a:gd name="connsiteY0" fmla="*/ 0 h 356915"/>
                  <a:gd name="connsiteX1" fmla="*/ 1554137 w 1639597"/>
                  <a:gd name="connsiteY1" fmla="*/ 356915 h 356915"/>
                  <a:gd name="connsiteX2" fmla="*/ 0 w 1639597"/>
                  <a:gd name="connsiteY2" fmla="*/ 356915 h 35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9597" h="356915">
                    <a:moveTo>
                      <a:pt x="1639597" y="0"/>
                    </a:moveTo>
                    <a:lnTo>
                      <a:pt x="1554137" y="356915"/>
                    </a:lnTo>
                    <a:lnTo>
                      <a:pt x="0" y="35691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8" name="Rectangle 47">
              <a:extLst>
                <a:ext uri="{FF2B5EF4-FFF2-40B4-BE49-F238E27FC236}">
                  <a16:creationId xmlns:a16="http://schemas.microsoft.com/office/drawing/2014/main" id="{08C3A360-2B2B-C63C-777B-28B424A0FA5F}"/>
                </a:ext>
              </a:extLst>
            </p:cNvPr>
            <p:cNvSpPr/>
            <p:nvPr/>
          </p:nvSpPr>
          <p:spPr>
            <a:xfrm>
              <a:off x="1858667" y="1830935"/>
              <a:ext cx="2189245" cy="10940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/>
              <a:r>
                <a:rPr lang="pt-BR" b="1" kern="0" dirty="0">
                  <a:solidFill>
                    <a:srgbClr val="2F5597"/>
                  </a:solidFill>
                  <a:latin typeface="Gotham HTF"/>
                  <a:cs typeface="Arial" pitchFamily="34" charset="0"/>
                </a:rPr>
                <a:t>Constantes</a:t>
              </a:r>
            </a:p>
            <a:p>
              <a:pPr defTabSz="685800"/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Representa um </a:t>
              </a:r>
              <a:r>
                <a:rPr lang="pt-BR" b="1" kern="0" dirty="0">
                  <a:solidFill>
                    <a:srgbClr val="ED145B"/>
                  </a:solidFill>
                  <a:latin typeface="Gotham HTF"/>
                  <a:cs typeface="Arial" pitchFamily="34" charset="0"/>
                </a:rPr>
                <a:t>valor fixo </a:t>
              </a:r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durante toda a execução do programa.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004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 e Constantes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5FF05C91-1895-603D-8963-5974E5E41199}"/>
              </a:ext>
            </a:extLst>
          </p:cNvPr>
          <p:cNvGrpSpPr/>
          <p:nvPr/>
        </p:nvGrpSpPr>
        <p:grpSpPr>
          <a:xfrm>
            <a:off x="479037" y="3882177"/>
            <a:ext cx="8228545" cy="1016416"/>
            <a:chOff x="638716" y="4855465"/>
            <a:chExt cx="10971393" cy="1490743"/>
          </a:xfrm>
        </p:grpSpPr>
        <p:sp>
          <p:nvSpPr>
            <p:cNvPr id="4" name="Rectangle 57">
              <a:extLst>
                <a:ext uri="{FF2B5EF4-FFF2-40B4-BE49-F238E27FC236}">
                  <a16:creationId xmlns:a16="http://schemas.microsoft.com/office/drawing/2014/main" id="{97E29804-F63B-4938-28BE-DBC5FE064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4855465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1900" b="1" dirty="0">
                  <a:solidFill>
                    <a:srgbClr val="ED265B"/>
                  </a:solidFill>
                  <a:latin typeface="Gotham HTF"/>
                </a:rPr>
                <a:t>Alfanumérico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: 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combinação de números e letras, podendo conter só letras ou só números, mas não pode executar operações matemáticas;</a:t>
              </a:r>
            </a:p>
            <a:p>
              <a:pPr marL="0" indent="0">
                <a:buNone/>
              </a:pP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Exemplo: “teste01”</a:t>
              </a:r>
            </a:p>
          </p:txBody>
        </p:sp>
        <p:sp>
          <p:nvSpPr>
            <p:cNvPr id="5" name="Pentagon 33">
              <a:extLst>
                <a:ext uri="{FF2B5EF4-FFF2-40B4-BE49-F238E27FC236}">
                  <a16:creationId xmlns:a16="http://schemas.microsoft.com/office/drawing/2014/main" id="{786FF96D-85EB-91C3-B0B5-1C91810E7CDA}"/>
                </a:ext>
              </a:extLst>
            </p:cNvPr>
            <p:cNvSpPr/>
            <p:nvPr/>
          </p:nvSpPr>
          <p:spPr bwMode="auto">
            <a:xfrm>
              <a:off x="638716" y="4864959"/>
              <a:ext cx="1046053" cy="1481247"/>
            </a:xfrm>
            <a:prstGeom prst="homePlate">
              <a:avLst>
                <a:gd name="adj" fmla="val 2732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16" name="Group 3">
            <a:extLst>
              <a:ext uri="{FF2B5EF4-FFF2-40B4-BE49-F238E27FC236}">
                <a16:creationId xmlns:a16="http://schemas.microsoft.com/office/drawing/2014/main" id="{2F700703-932F-5FF1-CC64-919CF8707563}"/>
              </a:ext>
            </a:extLst>
          </p:cNvPr>
          <p:cNvGrpSpPr/>
          <p:nvPr/>
        </p:nvGrpSpPr>
        <p:grpSpPr>
          <a:xfrm>
            <a:off x="479036" y="2651549"/>
            <a:ext cx="8228546" cy="1018294"/>
            <a:chOff x="638714" y="3080502"/>
            <a:chExt cx="10971395" cy="1493498"/>
          </a:xfrm>
        </p:grpSpPr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642AA589-C790-7BA3-C1D6-08E8FD42D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3083257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1900" b="1" dirty="0">
                  <a:solidFill>
                    <a:srgbClr val="ED265B"/>
                  </a:solidFill>
                  <a:latin typeface="Gotham HTF"/>
                </a:rPr>
                <a:t>Caracteres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 (char): Símbolos que não contém números, como nomes;</a:t>
              </a:r>
            </a:p>
            <a:p>
              <a:pPr marL="0" indent="0">
                <a:buNone/>
              </a:pP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Exemplo ‘a’, ‘b’, ‘$’</a:t>
              </a:r>
            </a:p>
            <a:p>
              <a:pPr marL="0" indent="0">
                <a:buNone/>
              </a:pPr>
              <a:r>
                <a:rPr lang="pt-BR" sz="1900" b="1" dirty="0" err="1">
                  <a:solidFill>
                    <a:schemeClr val="tx1"/>
                  </a:solidFill>
                  <a:latin typeface="Gotham HTF"/>
                </a:rPr>
                <a:t>Obs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: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 um conjunto de caracteres é chamado de </a:t>
              </a:r>
              <a:r>
                <a:rPr lang="pt-BR" sz="1900" b="1" dirty="0" err="1">
                  <a:solidFill>
                    <a:srgbClr val="ED145B"/>
                  </a:solidFill>
                  <a:latin typeface="Gotham HTF"/>
                </a:rPr>
                <a:t>String</a:t>
              </a:r>
              <a:r>
                <a:rPr lang="pt-BR" sz="1900" b="1" dirty="0">
                  <a:solidFill>
                    <a:srgbClr val="ED145B"/>
                  </a:solidFill>
                  <a:latin typeface="Gotham HTF"/>
                </a:rPr>
                <a:t>: 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“palavra”</a:t>
              </a:r>
            </a:p>
          </p:txBody>
        </p:sp>
        <p:sp>
          <p:nvSpPr>
            <p:cNvPr id="18" name="Pentagon 19">
              <a:extLst>
                <a:ext uri="{FF2B5EF4-FFF2-40B4-BE49-F238E27FC236}">
                  <a16:creationId xmlns:a16="http://schemas.microsoft.com/office/drawing/2014/main" id="{5C23D565-4EF5-48C6-CFDC-A6B931216A55}"/>
                </a:ext>
              </a:extLst>
            </p:cNvPr>
            <p:cNvSpPr/>
            <p:nvPr/>
          </p:nvSpPr>
          <p:spPr bwMode="auto">
            <a:xfrm>
              <a:off x="638714" y="3080502"/>
              <a:ext cx="1088601" cy="1493498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19" name="Group 2">
            <a:extLst>
              <a:ext uri="{FF2B5EF4-FFF2-40B4-BE49-F238E27FC236}">
                <a16:creationId xmlns:a16="http://schemas.microsoft.com/office/drawing/2014/main" id="{EB425EA3-3C6E-8084-9D4C-406929ECE762}"/>
              </a:ext>
            </a:extLst>
          </p:cNvPr>
          <p:cNvGrpSpPr/>
          <p:nvPr/>
        </p:nvGrpSpPr>
        <p:grpSpPr>
          <a:xfrm>
            <a:off x="479036" y="1412776"/>
            <a:ext cx="8228546" cy="1025961"/>
            <a:chOff x="638714" y="1308295"/>
            <a:chExt cx="10971395" cy="1504743"/>
          </a:xfrm>
        </p:grpSpPr>
        <p:sp>
          <p:nvSpPr>
            <p:cNvPr id="20" name="Rectangle 78">
              <a:extLst>
                <a:ext uri="{FF2B5EF4-FFF2-40B4-BE49-F238E27FC236}">
                  <a16:creationId xmlns:a16="http://schemas.microsoft.com/office/drawing/2014/main" id="{0A6DEECB-32AB-1490-C86E-90A176B83E0E}"/>
                </a:ext>
              </a:extLst>
            </p:cNvPr>
            <p:cNvSpPr/>
            <p:nvPr/>
          </p:nvSpPr>
          <p:spPr bwMode="auto">
            <a:xfrm>
              <a:off x="1378424" y="1308295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1900" b="1" dirty="0">
                  <a:solidFill>
                    <a:srgbClr val="ED265B"/>
                  </a:solidFill>
                  <a:latin typeface="Gotham HTF"/>
                </a:rPr>
                <a:t>Numérico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: 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Inteiros (</a:t>
              </a:r>
              <a:r>
                <a:rPr lang="pt-BR" sz="1900" dirty="0" err="1">
                  <a:solidFill>
                    <a:schemeClr val="tx1"/>
                  </a:solidFill>
                  <a:latin typeface="Gotham HTF"/>
                </a:rPr>
                <a:t>int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) ou reais (</a:t>
              </a:r>
              <a:r>
                <a:rPr lang="pt-BR" sz="1900" dirty="0" err="1">
                  <a:solidFill>
                    <a:schemeClr val="tx1"/>
                  </a:solidFill>
                  <a:latin typeface="Gotham HTF"/>
                </a:rPr>
                <a:t>float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), podendo ser usado para cálculos matemáticos;</a:t>
              </a:r>
            </a:p>
            <a:p>
              <a:pPr marL="0" indent="0">
                <a:buNone/>
              </a:pP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Exemplo: 1, 0, 3.14</a:t>
              </a:r>
            </a:p>
          </p:txBody>
        </p:sp>
        <p:sp>
          <p:nvSpPr>
            <p:cNvPr id="21" name="Pentagon 26">
              <a:extLst>
                <a:ext uri="{FF2B5EF4-FFF2-40B4-BE49-F238E27FC236}">
                  <a16:creationId xmlns:a16="http://schemas.microsoft.com/office/drawing/2014/main" id="{5270BF69-17C1-4EF6-9BB2-076F7115430B}"/>
                </a:ext>
              </a:extLst>
            </p:cNvPr>
            <p:cNvSpPr/>
            <p:nvPr/>
          </p:nvSpPr>
          <p:spPr bwMode="auto">
            <a:xfrm>
              <a:off x="638714" y="1308295"/>
              <a:ext cx="1075482" cy="1504743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72" name="Group 4">
            <a:extLst>
              <a:ext uri="{FF2B5EF4-FFF2-40B4-BE49-F238E27FC236}">
                <a16:creationId xmlns:a16="http://schemas.microsoft.com/office/drawing/2014/main" id="{1CEC51FD-5B7F-3FD4-2044-FCF9F1ACBBFD}"/>
              </a:ext>
            </a:extLst>
          </p:cNvPr>
          <p:cNvGrpSpPr/>
          <p:nvPr/>
        </p:nvGrpSpPr>
        <p:grpSpPr>
          <a:xfrm>
            <a:off x="467544" y="5076880"/>
            <a:ext cx="8228545" cy="1016416"/>
            <a:chOff x="638716" y="4855465"/>
            <a:chExt cx="10971393" cy="1490743"/>
          </a:xfrm>
        </p:grpSpPr>
        <p:sp>
          <p:nvSpPr>
            <p:cNvPr id="73" name="Rectangle 57">
              <a:extLst>
                <a:ext uri="{FF2B5EF4-FFF2-40B4-BE49-F238E27FC236}">
                  <a16:creationId xmlns:a16="http://schemas.microsoft.com/office/drawing/2014/main" id="{7F47B9E3-DD0A-04B6-6B3F-C70E2330E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4855465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1900" b="1" dirty="0">
                  <a:solidFill>
                    <a:srgbClr val="ED265B"/>
                  </a:solidFill>
                  <a:latin typeface="Gotham HTF"/>
                </a:rPr>
                <a:t>Lógica / booleana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: 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Verdadeiro ou falso;</a:t>
              </a:r>
            </a:p>
            <a:p>
              <a:pPr marL="0" indent="0">
                <a:buNone/>
              </a:pP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Exemplo: “</a:t>
              </a:r>
              <a:r>
                <a:rPr lang="pt-BR" sz="1900" b="1" dirty="0" err="1">
                  <a:solidFill>
                    <a:schemeClr val="tx1"/>
                  </a:solidFill>
                  <a:latin typeface="Gotham HTF"/>
                </a:rPr>
                <a:t>true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”, “false,” “TRUE”, “FALSE”.</a:t>
              </a:r>
            </a:p>
            <a:p>
              <a:pPr marL="0" indent="0">
                <a:buNone/>
              </a:pPr>
              <a:r>
                <a:rPr lang="pt-BR" sz="1900" b="1" dirty="0" err="1">
                  <a:solidFill>
                    <a:schemeClr val="tx1"/>
                  </a:solidFill>
                  <a:latin typeface="Gotham HTF"/>
                </a:rPr>
                <a:t>Obs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: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 Algumas linguagens atribuem falso ao valor 0 e verdadeiro a qualquer outro valor diferente de 0</a:t>
              </a:r>
            </a:p>
          </p:txBody>
        </p:sp>
        <p:sp>
          <p:nvSpPr>
            <p:cNvPr id="74" name="Pentagon 33">
              <a:extLst>
                <a:ext uri="{FF2B5EF4-FFF2-40B4-BE49-F238E27FC236}">
                  <a16:creationId xmlns:a16="http://schemas.microsoft.com/office/drawing/2014/main" id="{B2C4946B-026B-2D0A-9602-6E796015A2EF}"/>
                </a:ext>
              </a:extLst>
            </p:cNvPr>
            <p:cNvSpPr/>
            <p:nvPr/>
          </p:nvSpPr>
          <p:spPr bwMode="auto">
            <a:xfrm>
              <a:off x="638716" y="4864959"/>
              <a:ext cx="1046053" cy="1481247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54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Operadores Aritméticos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0EE479B5-5CAE-B177-CD85-38DD940E9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19745"/>
              </p:ext>
            </p:extLst>
          </p:nvPr>
        </p:nvGraphicFramePr>
        <p:xfrm>
          <a:off x="1295636" y="1834525"/>
          <a:ext cx="6552729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81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5504">
                  <a:extLst>
                    <a:ext uri="{9D8B030D-6E8A-4147-A177-3AD203B41FA5}">
                      <a16:colId xmlns:a16="http://schemas.microsoft.com/office/drawing/2014/main" val="2530814588"/>
                    </a:ext>
                  </a:extLst>
                </a:gridCol>
              </a:tblGrid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Operação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Símbolo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Adição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latin typeface="Gotham HTF"/>
                        </a:rPr>
                        <a:t>Add</a:t>
                      </a:r>
                      <a:r>
                        <a:rPr lang="pt-BR" sz="2000" dirty="0">
                          <a:latin typeface="Gotham HTF"/>
                        </a:rPr>
                        <a:t> = 10 + 2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Subtração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Sub = 10 –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Multiplicação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latin typeface="Gotham HTF"/>
                        </a:rPr>
                        <a:t>Mult</a:t>
                      </a:r>
                      <a:r>
                        <a:rPr lang="pt-BR" sz="2000" dirty="0">
                          <a:latin typeface="Gotham HTF"/>
                        </a:rPr>
                        <a:t> = 10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Divisão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latin typeface="Gotham HTF"/>
                        </a:rPr>
                        <a:t>Div</a:t>
                      </a:r>
                      <a:r>
                        <a:rPr lang="pt-BR" sz="2000" dirty="0">
                          <a:latin typeface="Gotham HTF"/>
                        </a:rPr>
                        <a:t> = 10 /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Resto (divisão)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latin typeface="Gotham HTF"/>
                        </a:rPr>
                        <a:t>Rest</a:t>
                      </a:r>
                      <a:r>
                        <a:rPr lang="pt-BR" sz="2000" dirty="0">
                          <a:latin typeface="Gotham HTF"/>
                        </a:rPr>
                        <a:t> = 10 %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Retângulo 11">
            <a:extLst>
              <a:ext uri="{FF2B5EF4-FFF2-40B4-BE49-F238E27FC236}">
                <a16:creationId xmlns:a16="http://schemas.microsoft.com/office/drawing/2014/main" id="{503DC1DA-51E8-689B-1124-A113B6192F39}"/>
              </a:ext>
            </a:extLst>
          </p:cNvPr>
          <p:cNvSpPr/>
          <p:nvPr/>
        </p:nvSpPr>
        <p:spPr>
          <a:xfrm>
            <a:off x="1295636" y="4437112"/>
            <a:ext cx="32598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Gotham HTF"/>
                <a:cs typeface="Arial" panose="020B0604020202020204" pitchFamily="34" charset="0"/>
              </a:rPr>
              <a:t>Ordem de execução:</a:t>
            </a:r>
          </a:p>
          <a:p>
            <a:r>
              <a:rPr lang="pt-BR" sz="2000" dirty="0">
                <a:latin typeface="Gotham HTF"/>
                <a:cs typeface="Arial" panose="020B0604020202020204" pitchFamily="34" charset="0"/>
              </a:rPr>
              <a:t>1º Parênteses ();</a:t>
            </a:r>
          </a:p>
          <a:p>
            <a:r>
              <a:rPr lang="pt-BR" sz="2000" dirty="0">
                <a:latin typeface="Gotham HTF"/>
                <a:cs typeface="Arial" panose="020B0604020202020204" pitchFamily="34" charset="0"/>
              </a:rPr>
              <a:t>2º Multiplicação ou divisão;</a:t>
            </a:r>
          </a:p>
          <a:p>
            <a:r>
              <a:rPr lang="pt-BR" sz="2000" dirty="0">
                <a:latin typeface="Gotham HTF"/>
                <a:cs typeface="Arial" panose="020B0604020202020204" pitchFamily="34" charset="0"/>
              </a:rPr>
              <a:t>3º Soma ou subtração;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B22DFA8-F412-1E21-C0DE-27942508BD9D}"/>
              </a:ext>
            </a:extLst>
          </p:cNvPr>
          <p:cNvGrpSpPr/>
          <p:nvPr/>
        </p:nvGrpSpPr>
        <p:grpSpPr>
          <a:xfrm>
            <a:off x="323528" y="908720"/>
            <a:ext cx="5112568" cy="468411"/>
            <a:chOff x="539552" y="3593958"/>
            <a:chExt cx="5112568" cy="468411"/>
          </a:xfrm>
        </p:grpSpPr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C59CED4B-D34E-6227-CDDB-1B8BBAAC95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552" y="3593958"/>
              <a:ext cx="468411" cy="468411"/>
            </a:xfrm>
            <a:prstGeom prst="rect">
              <a:avLst/>
            </a:prstGeom>
            <a:solidFill>
              <a:srgbClr val="ED14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AE86303C-B03A-4696-B005-58E710635A7F}"/>
                </a:ext>
              </a:extLst>
            </p:cNvPr>
            <p:cNvSpPr txBox="1"/>
            <p:nvPr/>
          </p:nvSpPr>
          <p:spPr>
            <a:xfrm>
              <a:off x="1047836" y="3643497"/>
              <a:ext cx="460428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indent="0">
                <a:buNone/>
              </a:pPr>
              <a:r>
                <a:rPr lang="pt-BR" sz="1800" b="1" dirty="0">
                  <a:latin typeface="Gotham HTF"/>
                </a:rPr>
                <a:t>Usados para operações de dados numéricos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668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Lógica de Programação:</a:t>
            </a:r>
          </a:p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Operadores Aritméticos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5A2875A-BF6A-2D93-1D0E-34649226F711}"/>
              </a:ext>
            </a:extLst>
          </p:cNvPr>
          <p:cNvSpPr txBox="1"/>
          <p:nvPr/>
        </p:nvSpPr>
        <p:spPr>
          <a:xfrm>
            <a:off x="228600" y="6093296"/>
            <a:ext cx="799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Ambiente on-line: </a:t>
            </a:r>
            <a:r>
              <a:rPr lang="pt-BR" dirty="0">
                <a:solidFill>
                  <a:srgbClr val="ED145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https://www.programiz.com/c-programming/online-compiler/</a:t>
            </a:r>
            <a:endParaRPr lang="pt-BR" dirty="0">
              <a:solidFill>
                <a:srgbClr val="ED145B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70B0B5D-E4AB-0027-76CA-94316DFDA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684" y="1405668"/>
            <a:ext cx="5688632" cy="468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4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Lógica de Programação: Operadores Relacionais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D6303C7-6CFD-3D56-51AB-886B89E6E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4322"/>
              </p:ext>
            </p:extLst>
          </p:nvPr>
        </p:nvGraphicFramePr>
        <p:xfrm>
          <a:off x="467544" y="2504415"/>
          <a:ext cx="8424935" cy="26527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4752527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Operador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Significado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Na prática...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Igual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Verifica se uma variável é igual a outra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Diferente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Verifica se uma variável é diferente da outra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Menor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Verifica se uma variável é menor que a outra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Maior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Verifica se uma variável é maior que a outra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Menor ou Igual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Verifica se uma variável é menor ou igual a outra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&gt;=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Maior ou Igual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Verifica se uma variável é maior ou igual a outra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16006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2B6F836D-029F-A69A-90B1-E7A72F554C05}"/>
              </a:ext>
            </a:extLst>
          </p:cNvPr>
          <p:cNvSpPr txBox="1"/>
          <p:nvPr/>
        </p:nvSpPr>
        <p:spPr>
          <a:xfrm>
            <a:off x="360039" y="1619508"/>
            <a:ext cx="83164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000" dirty="0">
                <a:latin typeface="Gotham HTF"/>
              </a:rPr>
              <a:t>Usados para comparações (decisões), retornando valores lógicos (</a:t>
            </a:r>
            <a:r>
              <a:rPr lang="pt-BR" sz="2000" dirty="0" err="1">
                <a:latin typeface="Gotham HTF"/>
              </a:rPr>
              <a:t>true</a:t>
            </a:r>
            <a:r>
              <a:rPr lang="pt-BR" sz="2000" dirty="0">
                <a:latin typeface="Gotham HTF"/>
              </a:rPr>
              <a:t> ou false).</a:t>
            </a:r>
          </a:p>
        </p:txBody>
      </p:sp>
    </p:spTree>
    <p:extLst>
      <p:ext uri="{BB962C8B-B14F-4D97-AF65-F5344CB8AC3E}">
        <p14:creationId xmlns:p14="http://schemas.microsoft.com/office/powerpoint/2010/main" val="372882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5A2875A-BF6A-2D93-1D0E-34649226F711}"/>
              </a:ext>
            </a:extLst>
          </p:cNvPr>
          <p:cNvSpPr txBox="1"/>
          <p:nvPr/>
        </p:nvSpPr>
        <p:spPr>
          <a:xfrm>
            <a:off x="228600" y="6093296"/>
            <a:ext cx="799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Ambiente on-line: </a:t>
            </a:r>
            <a:r>
              <a:rPr lang="pt-BR" dirty="0">
                <a:solidFill>
                  <a:srgbClr val="ED145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https://www.programiz.com/c-programming/online-compiler/</a:t>
            </a:r>
            <a:endParaRPr lang="pt-BR" dirty="0">
              <a:solidFill>
                <a:srgbClr val="ED145B"/>
              </a:solidFill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1C9375EA-B166-D9A2-592F-297839BD9C47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Lógica de Programação: Operadores Relacionais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2951BD2-1E01-675C-3F2A-0D92B3C37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011" y="1453434"/>
            <a:ext cx="6231979" cy="45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5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Lógica de Programação: Operadores Relacionais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D6303C7-6CFD-3D56-51AB-886B89E6E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992591"/>
              </p:ext>
            </p:extLst>
          </p:nvPr>
        </p:nvGraphicFramePr>
        <p:xfrm>
          <a:off x="2735796" y="2953623"/>
          <a:ext cx="3672408" cy="15554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Operador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Significado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&amp;&amp;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AND - 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||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OR - OU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NOT - Inversor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2B6F836D-029F-A69A-90B1-E7A72F554C05}"/>
              </a:ext>
            </a:extLst>
          </p:cNvPr>
          <p:cNvSpPr txBox="1"/>
          <p:nvPr/>
        </p:nvSpPr>
        <p:spPr>
          <a:xfrm>
            <a:off x="360039" y="1619508"/>
            <a:ext cx="8316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000" dirty="0">
                <a:latin typeface="Gotham HTF"/>
              </a:rPr>
              <a:t>Usados para comparações (decisões), retornando valores lógicos.</a:t>
            </a:r>
          </a:p>
        </p:txBody>
      </p:sp>
    </p:spTree>
    <p:extLst>
      <p:ext uri="{BB962C8B-B14F-4D97-AF65-F5344CB8AC3E}">
        <p14:creationId xmlns:p14="http://schemas.microsoft.com/office/powerpoint/2010/main" val="82298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Engenharia de Software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Edge </a:t>
            </a:r>
            <a:r>
              <a:rPr lang="pt-BR" sz="2000" cap="all" dirty="0" err="1">
                <a:solidFill>
                  <a:srgbClr val="91A3AD"/>
                </a:solidFill>
                <a:latin typeface="Gotham HTF Light"/>
              </a:rPr>
              <a:t>Computing</a:t>
            </a:r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 &amp; Computer Systems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03 – Lógica de Programação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83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Lógica de Programação: Operadores Relacionais AND - &amp;&amp;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D6303C7-6CFD-3D56-51AB-886B89E6E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195713"/>
              </p:ext>
            </p:extLst>
          </p:nvPr>
        </p:nvGraphicFramePr>
        <p:xfrm>
          <a:off x="4716996" y="2780928"/>
          <a:ext cx="3672408" cy="19212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73865432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A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B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C 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321646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2B6F836D-029F-A69A-90B1-E7A72F554C05}"/>
              </a:ext>
            </a:extLst>
          </p:cNvPr>
          <p:cNvSpPr txBox="1"/>
          <p:nvPr/>
        </p:nvSpPr>
        <p:spPr>
          <a:xfrm>
            <a:off x="360039" y="1619508"/>
            <a:ext cx="8316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000" dirty="0">
                <a:latin typeface="Gotham HTF"/>
              </a:rPr>
              <a:t>Equivale a uma operação de multiplicação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B97255-86E4-AA43-004B-C39BC1326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99" y="3055756"/>
            <a:ext cx="31908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2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439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Lógica de Programação: Operadores Relacionais OR  - ||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D6303C7-6CFD-3D56-51AB-886B89E6E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312396"/>
              </p:ext>
            </p:extLst>
          </p:nvPr>
        </p:nvGraphicFramePr>
        <p:xfrm>
          <a:off x="4716996" y="2780928"/>
          <a:ext cx="3672408" cy="19212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73865432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A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B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C 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321646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2B6F836D-029F-A69A-90B1-E7A72F554C05}"/>
              </a:ext>
            </a:extLst>
          </p:cNvPr>
          <p:cNvSpPr txBox="1"/>
          <p:nvPr/>
        </p:nvSpPr>
        <p:spPr>
          <a:xfrm>
            <a:off x="360039" y="1619508"/>
            <a:ext cx="8316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000" dirty="0">
                <a:latin typeface="Gotham HTF"/>
              </a:rPr>
              <a:t>Equivale a uma operação de soma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FF5B885-D0DF-C132-B6E8-4FD9DC66B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20" y="2901960"/>
            <a:ext cx="34575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6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Lógica de Programação: Operadores Relacionais NOT - !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D6303C7-6CFD-3D56-51AB-886B89E6E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519917"/>
              </p:ext>
            </p:extLst>
          </p:nvPr>
        </p:nvGraphicFramePr>
        <p:xfrm>
          <a:off x="5220072" y="2924944"/>
          <a:ext cx="2448272" cy="11897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A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Ā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2B6F836D-029F-A69A-90B1-E7A72F554C05}"/>
              </a:ext>
            </a:extLst>
          </p:cNvPr>
          <p:cNvSpPr txBox="1"/>
          <p:nvPr/>
        </p:nvSpPr>
        <p:spPr>
          <a:xfrm>
            <a:off x="360039" y="1619508"/>
            <a:ext cx="8316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000" dirty="0">
                <a:latin typeface="Gotham HTF"/>
              </a:rPr>
              <a:t>Equivale a uma operação de inversão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3661E4-F100-1C4D-2F43-104AB6D76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35" y="2780928"/>
            <a:ext cx="3352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3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5A2875A-BF6A-2D93-1D0E-34649226F711}"/>
              </a:ext>
            </a:extLst>
          </p:cNvPr>
          <p:cNvSpPr txBox="1"/>
          <p:nvPr/>
        </p:nvSpPr>
        <p:spPr>
          <a:xfrm>
            <a:off x="228600" y="6093296"/>
            <a:ext cx="799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Ambiente on-line: </a:t>
            </a:r>
            <a:r>
              <a:rPr lang="pt-BR" dirty="0">
                <a:solidFill>
                  <a:srgbClr val="ED145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https://www.programiz.com/c-programming/online-compiler/</a:t>
            </a:r>
            <a:endParaRPr lang="pt-BR" dirty="0">
              <a:solidFill>
                <a:srgbClr val="ED145B"/>
              </a:solidFill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1C9375EA-B166-D9A2-592F-297839BD9C47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Lógica de Programação: Operadores Relacionais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D3FCAE4-117D-599F-5E54-0A1DDAFA8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347890"/>
            <a:ext cx="6324600" cy="47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0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Estruturas Condicionais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0CF927-4EDB-9115-FAAB-DAC9497DA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78988"/>
            <a:ext cx="5351512" cy="390002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C12E7EB7-914B-86F7-6097-D739436E5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573" y="1470665"/>
            <a:ext cx="2845963" cy="3900024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453E0C76-B4C2-70C7-AB6C-134E75A5CBB3}"/>
              </a:ext>
            </a:extLst>
          </p:cNvPr>
          <p:cNvSpPr txBox="1"/>
          <p:nvPr/>
        </p:nvSpPr>
        <p:spPr>
          <a:xfrm>
            <a:off x="228600" y="6093296"/>
            <a:ext cx="799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Ambiente on-line: </a:t>
            </a:r>
            <a:r>
              <a:rPr lang="pt-BR" dirty="0">
                <a:solidFill>
                  <a:srgbClr val="ED145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https://www.programiz.com/c-programming/online-compiler/</a:t>
            </a:r>
            <a:endParaRPr lang="pt-BR" dirty="0">
              <a:solidFill>
                <a:srgbClr val="ED14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41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Estruturas de Repetição</a:t>
            </a:r>
          </a:p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While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695EEE-AB38-E507-8F1B-9D01CA98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74312"/>
            <a:ext cx="5184576" cy="290937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5BD2974-64F3-CEF7-F959-AF34933E3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900167"/>
            <a:ext cx="2999416" cy="505766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AB0945F-7514-E714-20DA-09A1C5B65CF5}"/>
              </a:ext>
            </a:extLst>
          </p:cNvPr>
          <p:cNvSpPr txBox="1"/>
          <p:nvPr/>
        </p:nvSpPr>
        <p:spPr>
          <a:xfrm>
            <a:off x="228600" y="6093296"/>
            <a:ext cx="799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Ambiente on-line: </a:t>
            </a:r>
            <a:r>
              <a:rPr lang="pt-BR" dirty="0">
                <a:solidFill>
                  <a:srgbClr val="ED145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https://www.programiz.com/c-programming/online-compiler/</a:t>
            </a:r>
            <a:endParaRPr lang="pt-BR" dirty="0">
              <a:solidFill>
                <a:srgbClr val="ED14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06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Estruturas de Repetição</a:t>
            </a:r>
          </a:p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Do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While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D78BC4-94B1-E621-9FF9-56873F3E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96717"/>
            <a:ext cx="5261537" cy="306456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AA36811-B879-38DB-0126-CD1A8CE9E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931751"/>
            <a:ext cx="3401425" cy="49944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65D38E7-81F3-F050-12AA-DC44E3244238}"/>
              </a:ext>
            </a:extLst>
          </p:cNvPr>
          <p:cNvSpPr txBox="1"/>
          <p:nvPr/>
        </p:nvSpPr>
        <p:spPr>
          <a:xfrm>
            <a:off x="228600" y="6093296"/>
            <a:ext cx="799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Ambiente on-line: </a:t>
            </a:r>
            <a:r>
              <a:rPr lang="pt-BR" dirty="0">
                <a:solidFill>
                  <a:srgbClr val="ED145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https://www.programiz.com/c-programming/online-compiler/</a:t>
            </a:r>
            <a:endParaRPr lang="pt-BR" dirty="0">
              <a:solidFill>
                <a:srgbClr val="ED14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74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Estruturas de Repetição</a:t>
            </a:r>
          </a:p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For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967FD2-406D-963E-7799-E72A003EB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88522"/>
            <a:ext cx="5534321" cy="328095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8F996F4-6023-1A74-5508-EE2CFA222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900167"/>
            <a:ext cx="2999416" cy="505766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4EF7B17-7AA1-BE1B-DD05-13CD19588F33}"/>
              </a:ext>
            </a:extLst>
          </p:cNvPr>
          <p:cNvSpPr txBox="1"/>
          <p:nvPr/>
        </p:nvSpPr>
        <p:spPr>
          <a:xfrm>
            <a:off x="228600" y="6093296"/>
            <a:ext cx="799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Ambiente on-line: </a:t>
            </a:r>
            <a:r>
              <a:rPr lang="pt-BR" dirty="0">
                <a:solidFill>
                  <a:srgbClr val="ED145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https://www.programiz.com/c-programming/online-compiler/</a:t>
            </a:r>
            <a:endParaRPr lang="pt-BR" dirty="0">
              <a:solidFill>
                <a:srgbClr val="ED14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58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BB4F06D-3598-9A45-6A35-B0717C3DE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420888"/>
            <a:ext cx="6324600" cy="1485900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Estruturas de Repetição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A26DA9B8-F5C3-B5AF-6EAA-3F5254BBA7CF}"/>
              </a:ext>
            </a:extLst>
          </p:cNvPr>
          <p:cNvGrpSpPr/>
          <p:nvPr/>
        </p:nvGrpSpPr>
        <p:grpSpPr>
          <a:xfrm>
            <a:off x="1043609" y="1079442"/>
            <a:ext cx="6408711" cy="1845502"/>
            <a:chOff x="1043609" y="1079442"/>
            <a:chExt cx="6408711" cy="1845502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5CA285B-9797-C49F-560B-E152AB69C8DC}"/>
                </a:ext>
              </a:extLst>
            </p:cNvPr>
            <p:cNvSpPr/>
            <p:nvPr/>
          </p:nvSpPr>
          <p:spPr>
            <a:xfrm>
              <a:off x="1763688" y="2604145"/>
              <a:ext cx="1548172" cy="320799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5E2CAEE2-234D-46DC-CF69-8EC8E13C077D}"/>
                </a:ext>
              </a:extLst>
            </p:cNvPr>
            <p:cNvCxnSpPr>
              <a:cxnSpLocks/>
              <a:stCxn id="22" idx="2"/>
              <a:endCxn id="7" idx="0"/>
            </p:cNvCxnSpPr>
            <p:nvPr/>
          </p:nvCxnSpPr>
          <p:spPr>
            <a:xfrm>
              <a:off x="2051720" y="1742619"/>
              <a:ext cx="486054" cy="861526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3E99E459-694F-A2BA-2B65-8ADF52619B15}"/>
                </a:ext>
              </a:extLst>
            </p:cNvPr>
            <p:cNvCxnSpPr>
              <a:cxnSpLocks/>
              <a:stCxn id="24" idx="2"/>
              <a:endCxn id="15" idx="0"/>
            </p:cNvCxnSpPr>
            <p:nvPr/>
          </p:nvCxnSpPr>
          <p:spPr>
            <a:xfrm>
              <a:off x="4283967" y="1417996"/>
              <a:ext cx="0" cy="118614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DDF04CB3-C41F-3C51-76C7-AF408B7E20CE}"/>
                </a:ext>
              </a:extLst>
            </p:cNvPr>
            <p:cNvSpPr/>
            <p:nvPr/>
          </p:nvSpPr>
          <p:spPr>
            <a:xfrm>
              <a:off x="3491881" y="2604145"/>
              <a:ext cx="1584172" cy="320799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07F3B1B8-37B4-7D59-B277-AF45D4A58DD4}"/>
                </a:ext>
              </a:extLst>
            </p:cNvPr>
            <p:cNvCxnSpPr>
              <a:cxnSpLocks/>
              <a:stCxn id="26" idx="2"/>
              <a:endCxn id="19" idx="0"/>
            </p:cNvCxnSpPr>
            <p:nvPr/>
          </p:nvCxnSpPr>
          <p:spPr>
            <a:xfrm flipH="1">
              <a:off x="5850141" y="1946522"/>
              <a:ext cx="774087" cy="657623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7A2EB14D-205F-5925-845D-F45D6E7810DF}"/>
                </a:ext>
              </a:extLst>
            </p:cNvPr>
            <p:cNvSpPr/>
            <p:nvPr/>
          </p:nvSpPr>
          <p:spPr>
            <a:xfrm>
              <a:off x="5256074" y="2604145"/>
              <a:ext cx="1188133" cy="320799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60D48938-E7AB-102B-CFE2-BEF32D8AF95D}"/>
                </a:ext>
              </a:extLst>
            </p:cNvPr>
            <p:cNvSpPr txBox="1"/>
            <p:nvPr/>
          </p:nvSpPr>
          <p:spPr>
            <a:xfrm>
              <a:off x="1043609" y="1404065"/>
              <a:ext cx="201622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 err="1">
                  <a:solidFill>
                    <a:srgbClr val="7030A0"/>
                  </a:solidFill>
                  <a:latin typeface="Gotham HTF Light"/>
                  <a:cs typeface="Gotham HTF Light"/>
                </a:rPr>
                <a:t>Condição</a:t>
              </a:r>
              <a:r>
                <a:rPr lang="en-US" sz="1600" b="1" dirty="0">
                  <a:solidFill>
                    <a:srgbClr val="7030A0"/>
                  </a:solidFill>
                  <a:latin typeface="Gotham HTF Light"/>
                  <a:cs typeface="Gotham HTF Light"/>
                </a:rPr>
                <a:t> de entrada</a:t>
              </a:r>
              <a:endParaRPr lang="pt-BR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BEC0B579-A648-4870-2B2F-2BCEA18762A5}"/>
                </a:ext>
              </a:extLst>
            </p:cNvPr>
            <p:cNvSpPr txBox="1"/>
            <p:nvPr/>
          </p:nvSpPr>
          <p:spPr>
            <a:xfrm>
              <a:off x="3383868" y="1079442"/>
              <a:ext cx="18001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 err="1">
                  <a:solidFill>
                    <a:srgbClr val="7030A0"/>
                  </a:solidFill>
                  <a:latin typeface="Gotham HTF Light"/>
                  <a:cs typeface="Gotham HTF Light"/>
                </a:rPr>
                <a:t>Condição</a:t>
              </a:r>
              <a:r>
                <a:rPr lang="en-US" sz="1600" b="1" dirty="0">
                  <a:solidFill>
                    <a:srgbClr val="7030A0"/>
                  </a:solidFill>
                  <a:latin typeface="Gotham HTF Light"/>
                  <a:cs typeface="Gotham HTF Light"/>
                </a:rPr>
                <a:t> de </a:t>
              </a:r>
              <a:r>
                <a:rPr lang="en-US" sz="1600" b="1" dirty="0" err="1">
                  <a:solidFill>
                    <a:srgbClr val="7030A0"/>
                  </a:solidFill>
                  <a:latin typeface="Gotham HTF Light"/>
                  <a:cs typeface="Gotham HTF Light"/>
                </a:rPr>
                <a:t>saída</a:t>
              </a:r>
              <a:endParaRPr lang="pt-BR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25329D15-2B07-516C-FA57-26D7F2721B2D}"/>
                </a:ext>
              </a:extLst>
            </p:cNvPr>
            <p:cNvSpPr txBox="1"/>
            <p:nvPr/>
          </p:nvSpPr>
          <p:spPr>
            <a:xfrm>
              <a:off x="5796136" y="1607968"/>
              <a:ext cx="16561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 err="1">
                  <a:solidFill>
                    <a:srgbClr val="7030A0"/>
                  </a:solidFill>
                  <a:latin typeface="Gotham HTF Light"/>
                  <a:cs typeface="Gotham HTF Light"/>
                </a:rPr>
                <a:t>Controle</a:t>
              </a:r>
              <a:r>
                <a:rPr lang="en-US" sz="1600" b="1" dirty="0">
                  <a:solidFill>
                    <a:srgbClr val="7030A0"/>
                  </a:solidFill>
                  <a:latin typeface="Gotham HTF Light"/>
                  <a:cs typeface="Gotham HTF Light"/>
                </a:rPr>
                <a:t> do loop</a:t>
              </a:r>
              <a:endParaRPr lang="pt-BR" sz="16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69D2561-E825-F841-2D2D-038EEE33ADF5}"/>
              </a:ext>
            </a:extLst>
          </p:cNvPr>
          <p:cNvSpPr txBox="1"/>
          <p:nvPr/>
        </p:nvSpPr>
        <p:spPr>
          <a:xfrm>
            <a:off x="463256" y="4290860"/>
            <a:ext cx="7853160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Uma forma de </a:t>
            </a:r>
            <a:r>
              <a:rPr lang="en-US" sz="2000" dirty="0" err="1">
                <a:latin typeface="Gotham HTF Light"/>
                <a:cs typeface="Gotham HTF Light"/>
              </a:rPr>
              <a:t>ler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esse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trecho</a:t>
            </a:r>
            <a:r>
              <a:rPr lang="en-US" sz="2000" dirty="0">
                <a:latin typeface="Gotham HTF Light"/>
                <a:cs typeface="Gotham HTF Light"/>
              </a:rPr>
              <a:t> de Código é: </a:t>
            </a:r>
            <a:r>
              <a:rPr lang="en-US" sz="2000" b="1" dirty="0">
                <a:latin typeface="Gotham HTF Light"/>
                <a:cs typeface="Gotham HTF Light"/>
              </a:rPr>
              <a:t>para</a:t>
            </a:r>
            <a:r>
              <a:rPr lang="en-US" sz="2000" dirty="0">
                <a:latin typeface="Gotham HTF Light"/>
                <a:cs typeface="Gotham HTF Light"/>
              </a:rPr>
              <a:t> (for) meu </a:t>
            </a:r>
            <a:r>
              <a:rPr lang="en-US" sz="2000" dirty="0" err="1">
                <a:latin typeface="Gotham HTF Light"/>
                <a:cs typeface="Gotham HTF Light"/>
              </a:rPr>
              <a:t>numero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começando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zero (</a:t>
            </a:r>
            <a:r>
              <a:rPr lang="en-US" sz="2000" dirty="0" err="1">
                <a:latin typeface="Gotham HTF Light"/>
                <a:cs typeface="Gotham HTF Light"/>
              </a:rPr>
              <a:t>numero</a:t>
            </a:r>
            <a:r>
              <a:rPr lang="en-US" sz="2000" dirty="0">
                <a:latin typeface="Gotham HTF Light"/>
                <a:cs typeface="Gotham HTF Light"/>
              </a:rPr>
              <a:t> = 0;) </a:t>
            </a:r>
            <a:r>
              <a:rPr lang="en-US" sz="2000" b="1" dirty="0" err="1">
                <a:latin typeface="Gotham HTF Light"/>
                <a:cs typeface="Gotham HTF Light"/>
              </a:rPr>
              <a:t>faça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esse</a:t>
            </a:r>
            <a:r>
              <a:rPr lang="en-US" sz="2000" dirty="0">
                <a:latin typeface="Gotham HTF Light"/>
                <a:cs typeface="Gotham HTF Light"/>
              </a:rPr>
              <a:t> loop </a:t>
            </a:r>
            <a:r>
              <a:rPr lang="en-US" sz="2000" b="1" dirty="0" err="1">
                <a:latin typeface="Gotham HTF Light"/>
                <a:cs typeface="Gotham HTF Light"/>
              </a:rPr>
              <a:t>enquanto</a:t>
            </a:r>
            <a:r>
              <a:rPr lang="en-US" sz="2000" b="1" dirty="0">
                <a:latin typeface="Gotham HTF Light"/>
                <a:cs typeface="Gotham HTF Light"/>
              </a:rPr>
              <a:t> </a:t>
            </a:r>
            <a:r>
              <a:rPr lang="en-US" sz="2000" dirty="0">
                <a:latin typeface="Gotham HTF Light"/>
                <a:cs typeface="Gotham HTF Light"/>
              </a:rPr>
              <a:t>meu </a:t>
            </a:r>
            <a:r>
              <a:rPr lang="en-US" sz="2000" dirty="0" err="1">
                <a:latin typeface="Gotham HTF Light"/>
                <a:cs typeface="Gotham HTF Light"/>
              </a:rPr>
              <a:t>numero</a:t>
            </a:r>
            <a:r>
              <a:rPr lang="en-US" sz="2000" dirty="0">
                <a:latin typeface="Gotham HTF Light"/>
                <a:cs typeface="Gotham HTF Light"/>
              </a:rPr>
              <a:t> for </a:t>
            </a:r>
            <a:r>
              <a:rPr lang="en-US" sz="2000" dirty="0" err="1">
                <a:latin typeface="Gotham HTF Light"/>
                <a:cs typeface="Gotham HTF Light"/>
              </a:rPr>
              <a:t>menor</a:t>
            </a:r>
            <a:r>
              <a:rPr lang="en-US" sz="2000" dirty="0">
                <a:latin typeface="Gotham HTF Light"/>
                <a:cs typeface="Gotham HTF Light"/>
              </a:rPr>
              <a:t> que 10 (</a:t>
            </a:r>
            <a:r>
              <a:rPr lang="en-US" sz="2000" dirty="0" err="1">
                <a:latin typeface="Gotham HTF Light"/>
                <a:cs typeface="Gotham HTF Light"/>
              </a:rPr>
              <a:t>numero</a:t>
            </a:r>
            <a:r>
              <a:rPr lang="en-US" sz="2000" dirty="0">
                <a:latin typeface="Gotham HTF Light"/>
                <a:cs typeface="Gotham HTF Light"/>
              </a:rPr>
              <a:t> &lt; 3), </a:t>
            </a:r>
            <a:r>
              <a:rPr lang="en-US" sz="2000" b="1" dirty="0" err="1">
                <a:latin typeface="Gotham HTF Light"/>
                <a:cs typeface="Gotham HTF Light"/>
              </a:rPr>
              <a:t>sendo</a:t>
            </a:r>
            <a:r>
              <a:rPr lang="en-US" sz="2000" b="1" dirty="0">
                <a:latin typeface="Gotham HTF Light"/>
                <a:cs typeface="Gotham HTF Light"/>
              </a:rPr>
              <a:t> que a </a:t>
            </a:r>
            <a:r>
              <a:rPr lang="en-US" sz="2000" b="1" dirty="0" err="1">
                <a:latin typeface="Gotham HTF Light"/>
                <a:cs typeface="Gotham HTF Light"/>
              </a:rPr>
              <a:t>cada</a:t>
            </a:r>
            <a:r>
              <a:rPr lang="en-US" sz="2000" b="1" dirty="0">
                <a:latin typeface="Gotham HTF Light"/>
                <a:cs typeface="Gotham HTF Light"/>
              </a:rPr>
              <a:t> loop </a:t>
            </a:r>
            <a:r>
              <a:rPr lang="en-US" sz="2000" dirty="0">
                <a:latin typeface="Gotham HTF Light"/>
                <a:cs typeface="Gotham HTF Light"/>
              </a:rPr>
              <a:t>o meu </a:t>
            </a:r>
            <a:r>
              <a:rPr lang="en-US" sz="2000" dirty="0" err="1">
                <a:latin typeface="Gotham HTF Light"/>
                <a:cs typeface="Gotham HTF Light"/>
              </a:rPr>
              <a:t>numero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incrementa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uma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unidade</a:t>
            </a:r>
            <a:r>
              <a:rPr lang="en-US" sz="2000" dirty="0">
                <a:latin typeface="Gotham HTF Light"/>
                <a:cs typeface="Gotham HTF Light"/>
              </a:rPr>
              <a:t> (</a:t>
            </a:r>
            <a:r>
              <a:rPr lang="en-US" sz="2000" dirty="0" err="1">
                <a:latin typeface="Gotham HTF Light"/>
                <a:cs typeface="Gotham HTF Light"/>
              </a:rPr>
              <a:t>numero</a:t>
            </a:r>
            <a:r>
              <a:rPr lang="en-US" sz="2000" dirty="0">
                <a:latin typeface="Gotham HTF Light"/>
                <a:cs typeface="Gotham HTF Light"/>
              </a:rPr>
              <a:t>++) </a:t>
            </a:r>
          </a:p>
        </p:txBody>
      </p:sp>
    </p:spTree>
    <p:extLst>
      <p:ext uri="{BB962C8B-B14F-4D97-AF65-F5344CB8AC3E}">
        <p14:creationId xmlns:p14="http://schemas.microsoft.com/office/powerpoint/2010/main" val="57655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2" name="Espaço Reservado para Conteúdo 4">
            <a:extLst>
              <a:ext uri="{FF2B5EF4-FFF2-40B4-BE49-F238E27FC236}">
                <a16:creationId xmlns:a16="http://schemas.microsoft.com/office/drawing/2014/main" id="{1B9A84D7-C911-BA58-85FB-E82D0A133E4B}"/>
              </a:ext>
            </a:extLst>
          </p:cNvPr>
          <p:cNvSpPr txBox="1">
            <a:spLocks/>
          </p:cNvSpPr>
          <p:nvPr/>
        </p:nvSpPr>
        <p:spPr>
          <a:xfrm>
            <a:off x="395536" y="972550"/>
            <a:ext cx="8352928" cy="5264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Usando o ambiente online apresentado, implemente todos os códigos mostrados nessa aula e avaliem as saídas. 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atin typeface="Gotham HTF"/>
              </a:rPr>
              <a:t>Mude os valores das variáveis e avalie os resultados.</a:t>
            </a:r>
          </a:p>
        </p:txBody>
      </p:sp>
      <p:pic>
        <p:nvPicPr>
          <p:cNvPr id="4" name="Picture 4" descr="Resultado de imagem para nerd vector gif">
            <a:extLst>
              <a:ext uri="{FF2B5EF4-FFF2-40B4-BE49-F238E27FC236}">
                <a16:creationId xmlns:a16="http://schemas.microsoft.com/office/drawing/2014/main" id="{C12AFA89-2250-9706-CC2C-850517373D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96" y="2252757"/>
            <a:ext cx="364840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6380C91-A906-17B8-AC19-961A16E75DF6}"/>
              </a:ext>
            </a:extLst>
          </p:cNvPr>
          <p:cNvSpPr txBox="1"/>
          <p:nvPr/>
        </p:nvSpPr>
        <p:spPr>
          <a:xfrm>
            <a:off x="611358" y="5013176"/>
            <a:ext cx="799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Ambiente on-line: </a:t>
            </a:r>
            <a:r>
              <a:rPr lang="pt-BR" dirty="0">
                <a:solidFill>
                  <a:srgbClr val="ED145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https://www.programiz.com/c-programming/online-compiler/</a:t>
            </a:r>
            <a:endParaRPr lang="pt-BR" dirty="0">
              <a:solidFill>
                <a:srgbClr val="ED14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20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755576" y="1057943"/>
            <a:ext cx="5256584" cy="419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Lógica de Programação;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Fluxogramas;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Variáveis e Constantes;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Operadores Aritméticos;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Operadores Relacionais;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Estruturas Condicionais;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Estruturas de Repetição;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Laboratório;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Exercícios;</a:t>
            </a:r>
          </a:p>
        </p:txBody>
      </p:sp>
      <p:pic>
        <p:nvPicPr>
          <p:cNvPr id="2" name="Google Shape;82;p18">
            <a:extLst>
              <a:ext uri="{FF2B5EF4-FFF2-40B4-BE49-F238E27FC236}">
                <a16:creationId xmlns:a16="http://schemas.microsoft.com/office/drawing/2014/main" id="{3691AC1D-3573-E7EE-BE2A-EE05192401A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040" y="1413176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F61B271-9BEE-9971-04AA-BFD57948E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831" y="3356992"/>
            <a:ext cx="5316657" cy="2309534"/>
          </a:xfrm>
          <a:prstGeom prst="rect">
            <a:avLst/>
          </a:prstGeom>
        </p:spPr>
      </p:pic>
      <p:pic>
        <p:nvPicPr>
          <p:cNvPr id="4" name="Picture 4" descr="Resultado de imagem para nerd vector gif">
            <a:extLst>
              <a:ext uri="{FF2B5EF4-FFF2-40B4-BE49-F238E27FC236}">
                <a16:creationId xmlns:a16="http://schemas.microsoft.com/office/drawing/2014/main" id="{8D884C0F-9FD1-0387-C266-F4836F6112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8" y="4727203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96F4057-1869-6793-B405-C08C3FC61D85}"/>
              </a:ext>
            </a:extLst>
          </p:cNvPr>
          <p:cNvSpPr txBox="1">
            <a:spLocks/>
          </p:cNvSpPr>
          <p:nvPr/>
        </p:nvSpPr>
        <p:spPr>
          <a:xfrm>
            <a:off x="429716" y="992596"/>
            <a:ext cx="4514007" cy="17242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600" dirty="0">
                <a:latin typeface="Gotham HTF"/>
              </a:rPr>
              <a:t>O objetivo desse laboratório é entender os loops de repetição e controlar o tempo em que o led fica aceso e apagado. Considere que um ponto é o led aceso por 1 segundo e apagado por 1 segundo, e que um traço é o led aceso por 2 segundos e apagado por 1 segundo.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388F2D3-CA1D-CD6F-E07E-3F0C3D17D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24086" y="2420888"/>
            <a:ext cx="3947914" cy="446092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5B58D1B5-D65E-73B4-664D-986D23149B03}"/>
              </a:ext>
            </a:extLst>
          </p:cNvPr>
          <p:cNvSpPr txBox="1"/>
          <p:nvPr/>
        </p:nvSpPr>
        <p:spPr>
          <a:xfrm>
            <a:off x="228600" y="133350"/>
            <a:ext cx="6935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Código Morse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E15C83D-26EB-056B-9C4D-8731EE5B741F}"/>
              </a:ext>
            </a:extLst>
          </p:cNvPr>
          <p:cNvSpPr txBox="1"/>
          <p:nvPr/>
        </p:nvSpPr>
        <p:spPr>
          <a:xfrm>
            <a:off x="3687126" y="5733089"/>
            <a:ext cx="376149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 dirty="0">
                <a:latin typeface="Gotham HTF"/>
                <a:hlinkClick r:id="rId6"/>
              </a:rPr>
              <a:t>Projeto 02 – SOS Morse </a:t>
            </a:r>
            <a:r>
              <a:rPr lang="pt-BR" sz="1600" dirty="0" err="1">
                <a:latin typeface="Gotham HTF"/>
                <a:hlinkClick r:id="rId6"/>
              </a:rPr>
              <a:t>Code</a:t>
            </a:r>
            <a:r>
              <a:rPr lang="pt-BR" sz="1600" dirty="0">
                <a:latin typeface="Gotham HTF"/>
                <a:hlinkClick r:id="rId6"/>
              </a:rPr>
              <a:t> </a:t>
            </a:r>
            <a:r>
              <a:rPr lang="pt-BR" sz="1600" dirty="0" err="1">
                <a:latin typeface="Gotham HTF"/>
                <a:hlinkClick r:id="rId6"/>
              </a:rPr>
              <a:t>Signaler</a:t>
            </a:r>
            <a:endParaRPr lang="pt-BR" sz="1600" dirty="0">
              <a:latin typeface="Gotham HTF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E11FFF9-095E-8F32-91A2-F16557586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723" y="1009009"/>
            <a:ext cx="3753421" cy="223845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71CE830-7012-0316-A628-BFD5E977C8F8}"/>
              </a:ext>
            </a:extLst>
          </p:cNvPr>
          <p:cNvSpPr txBox="1"/>
          <p:nvPr/>
        </p:nvSpPr>
        <p:spPr>
          <a:xfrm>
            <a:off x="446856" y="2911321"/>
            <a:ext cx="340506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pt-BR" sz="1600" b="1" dirty="0">
                <a:solidFill>
                  <a:srgbClr val="ED26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600" dirty="0">
                <a:latin typeface="Gotham HTF"/>
              </a:rPr>
              <a:t>• 1 Arduino;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600" dirty="0">
                <a:latin typeface="Gotham HTF"/>
              </a:rPr>
              <a:t>• 1 Resistor de 150 ohms (marrom, verde, marrom);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600" dirty="0">
                <a:latin typeface="Gotham HTF"/>
              </a:rPr>
              <a:t>• 1 Led (qualquer cor);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600" dirty="0">
                <a:latin typeface="Gotham HTF"/>
              </a:rPr>
              <a:t>• 1 Protoboard;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600" dirty="0">
                <a:latin typeface="Gotham HTF"/>
              </a:rPr>
              <a:t> • Jumpers </a:t>
            </a:r>
            <a:r>
              <a:rPr lang="pt-BR" sz="1600" dirty="0" err="1">
                <a:latin typeface="Gotham HTF"/>
              </a:rPr>
              <a:t>cables</a:t>
            </a:r>
            <a:r>
              <a:rPr lang="pt-BR" sz="1600" dirty="0">
                <a:latin typeface="Gotham HTF"/>
              </a:rPr>
              <a:t>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1149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Desafio</a:t>
            </a:r>
          </a:p>
        </p:txBody>
      </p:sp>
      <p:sp>
        <p:nvSpPr>
          <p:cNvPr id="2" name="Espaço Reservado para Conteúdo 4">
            <a:extLst>
              <a:ext uri="{FF2B5EF4-FFF2-40B4-BE49-F238E27FC236}">
                <a16:creationId xmlns:a16="http://schemas.microsoft.com/office/drawing/2014/main" id="{1B9A84D7-C911-BA58-85FB-E82D0A133E4B}"/>
              </a:ext>
            </a:extLst>
          </p:cNvPr>
          <p:cNvSpPr txBox="1">
            <a:spLocks/>
          </p:cNvSpPr>
          <p:nvPr/>
        </p:nvSpPr>
        <p:spPr>
          <a:xfrm>
            <a:off x="467544" y="908719"/>
            <a:ext cx="3518892" cy="50291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dirty="0">
                <a:latin typeface="Gotham HTF"/>
              </a:rPr>
              <a:t>Vamos aplicar o que vimos nessa aula e montar no simulador um </a:t>
            </a:r>
            <a:r>
              <a:rPr lang="pt-BR" sz="1800" b="1" dirty="0">
                <a:latin typeface="Gotham HTF"/>
              </a:rPr>
              <a:t>Semáforo</a:t>
            </a:r>
            <a:r>
              <a:rPr lang="pt-BR" sz="1800" dirty="0">
                <a:latin typeface="Gotham HTF"/>
              </a:rPr>
              <a:t>.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800" dirty="0">
                <a:latin typeface="Gotham HTF"/>
              </a:rPr>
              <a:t>Desenhe um fluxograma de como o semáforo deve funcionar, seguindo o seguinte racional:</a:t>
            </a:r>
          </a:p>
          <a:p>
            <a:pPr lvl="1">
              <a:lnSpc>
                <a:spcPct val="10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400" dirty="0">
                <a:latin typeface="Gotham HTF"/>
              </a:rPr>
              <a:t>Acende o Vermelho;</a:t>
            </a:r>
          </a:p>
          <a:p>
            <a:pPr lvl="1">
              <a:lnSpc>
                <a:spcPct val="10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400" dirty="0">
                <a:latin typeface="Gotham HTF"/>
              </a:rPr>
              <a:t>Espera 5 segundos;</a:t>
            </a:r>
          </a:p>
          <a:p>
            <a:pPr lvl="1">
              <a:lnSpc>
                <a:spcPct val="10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400" dirty="0">
                <a:latin typeface="Gotham HTF"/>
              </a:rPr>
              <a:t>Acende o Verde;</a:t>
            </a:r>
          </a:p>
          <a:p>
            <a:pPr lvl="1">
              <a:lnSpc>
                <a:spcPct val="10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400" dirty="0">
                <a:latin typeface="Gotham HTF"/>
              </a:rPr>
              <a:t>Espera 5 segundos;</a:t>
            </a:r>
          </a:p>
          <a:p>
            <a:pPr lvl="1">
              <a:lnSpc>
                <a:spcPct val="10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400" dirty="0">
                <a:latin typeface="Gotham HTF"/>
              </a:rPr>
              <a:t>Acende o Amarelo;</a:t>
            </a:r>
          </a:p>
          <a:p>
            <a:pPr lvl="1">
              <a:lnSpc>
                <a:spcPct val="10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400" dirty="0">
                <a:latin typeface="Gotham HTF"/>
              </a:rPr>
              <a:t>Espera 2,5 segundos;</a:t>
            </a:r>
          </a:p>
          <a:p>
            <a:pPr lvl="1">
              <a:lnSpc>
                <a:spcPct val="10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400" dirty="0">
                <a:latin typeface="Gotham HTF"/>
              </a:rPr>
              <a:t>Repete o loop;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800" dirty="0">
                <a:latin typeface="Gotham HTF"/>
              </a:rPr>
              <a:t>Implemente o projeto no </a:t>
            </a:r>
            <a:r>
              <a:rPr lang="pt-BR" sz="1800" dirty="0" err="1">
                <a:latin typeface="Gotham HTF"/>
              </a:rPr>
              <a:t>TinkerCad</a:t>
            </a:r>
            <a:r>
              <a:rPr lang="pt-BR" sz="1800" dirty="0">
                <a:latin typeface="Gotham HTF"/>
              </a:rPr>
              <a:t>;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800" dirty="0">
                <a:latin typeface="Gotham HTF"/>
              </a:rPr>
              <a:t>Monte o projeto na prática;</a:t>
            </a:r>
          </a:p>
        </p:txBody>
      </p:sp>
      <p:pic>
        <p:nvPicPr>
          <p:cNvPr id="5" name="Picture 4" descr="Resultado de imagem para nerd vector gif">
            <a:extLst>
              <a:ext uri="{FF2B5EF4-FFF2-40B4-BE49-F238E27FC236}">
                <a16:creationId xmlns:a16="http://schemas.microsoft.com/office/drawing/2014/main" id="{327B9D67-1B87-4141-83D3-91E82BAD9C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555059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AA37985-250F-4464-564F-0FC7BF68A89D}"/>
              </a:ext>
            </a:extLst>
          </p:cNvPr>
          <p:cNvSpPr txBox="1"/>
          <p:nvPr/>
        </p:nvSpPr>
        <p:spPr>
          <a:xfrm>
            <a:off x="4123184" y="4651259"/>
            <a:ext cx="30316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ED14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• 1 Arduino;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• 3 Resistores de 220 Ohms;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• 1 Led Verde;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• 1 Led Amarelo;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• 1 Led Vermelho;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• 1 Protoboard;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 • Jumpers </a:t>
            </a:r>
            <a:r>
              <a:rPr lang="pt-BR" sz="1600" dirty="0" err="1">
                <a:latin typeface="Gotham HTF"/>
              </a:rPr>
              <a:t>cables</a:t>
            </a:r>
            <a:r>
              <a:rPr lang="pt-BR" sz="1600" dirty="0">
                <a:latin typeface="Gotham HTF"/>
              </a:rPr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7EEE99-10BA-F87F-0FF8-BCC635D66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184" y="886617"/>
            <a:ext cx="4860032" cy="328367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32D280A-2D37-8817-E38E-73F567FCF849}"/>
              </a:ext>
            </a:extLst>
          </p:cNvPr>
          <p:cNvSpPr txBox="1"/>
          <p:nvPr/>
        </p:nvSpPr>
        <p:spPr>
          <a:xfrm>
            <a:off x="475928" y="5822365"/>
            <a:ext cx="376149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 dirty="0">
                <a:latin typeface="Gotham HTF"/>
                <a:hlinkClick r:id="rId4"/>
              </a:rPr>
              <a:t>Projeto 03 – </a:t>
            </a:r>
            <a:r>
              <a:rPr lang="pt-BR" sz="1600" dirty="0" err="1">
                <a:latin typeface="Gotham HTF"/>
                <a:hlinkClick r:id="rId4"/>
              </a:rPr>
              <a:t>Traffic</a:t>
            </a:r>
            <a:r>
              <a:rPr lang="pt-BR" sz="1600" dirty="0">
                <a:latin typeface="Gotham HTF"/>
                <a:hlinkClick r:id="rId4"/>
              </a:rPr>
              <a:t> </a:t>
            </a:r>
            <a:r>
              <a:rPr lang="pt-BR" sz="1600" dirty="0" err="1">
                <a:latin typeface="Gotham HTF"/>
                <a:hlinkClick r:id="rId4"/>
              </a:rPr>
              <a:t>Lighs</a:t>
            </a:r>
            <a:endParaRPr lang="pt-BR" sz="16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88544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</a:t>
            </a:r>
            <a:br>
              <a:rPr lang="pt-BR" dirty="0">
                <a:effectLst/>
                <a:latin typeface="Arial" panose="020B0604020202020204" pitchFamily="34" charset="0"/>
              </a:rPr>
            </a:br>
            <a:r>
              <a:rPr lang="pt-BR" dirty="0">
                <a:effectLst/>
                <a:latin typeface="Arial" panose="020B0604020202020204" pitchFamily="34" charset="0"/>
              </a:rPr>
              <a:t>Prof. </a:t>
            </a:r>
            <a:r>
              <a:rPr lang="pt-BR" b="1" dirty="0"/>
              <a:t>Airton  /</a:t>
            </a:r>
            <a:r>
              <a:rPr lang="pt-BR" dirty="0">
                <a:effectLst/>
                <a:latin typeface="Arial" panose="020B0604020202020204" pitchFamily="34" charset="0"/>
              </a:rPr>
              <a:t> Prof. </a:t>
            </a:r>
            <a:r>
              <a:rPr lang="pt-BR" b="1" dirty="0"/>
              <a:t>Fabio / </a:t>
            </a:r>
            <a:r>
              <a:rPr lang="pt-BR" dirty="0">
                <a:effectLst/>
                <a:latin typeface="Arial" panose="020B0604020202020204" pitchFamily="34" charset="0"/>
              </a:rPr>
              <a:t>Prof. </a:t>
            </a:r>
            <a:r>
              <a:rPr lang="pt-BR" b="1" dirty="0"/>
              <a:t>Lucas / </a:t>
            </a:r>
            <a:r>
              <a:rPr lang="pt-BR" dirty="0">
                <a:effectLst/>
                <a:latin typeface="Arial" panose="020B0604020202020204" pitchFamily="34" charset="0"/>
              </a:rPr>
              <a:t>Prof. </a:t>
            </a:r>
            <a:r>
              <a:rPr lang="pt-BR" b="1" dirty="0"/>
              <a:t>Yan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Logic Ports: Embarcados.com.br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Morse Code: scoutlife.org</a:t>
            </a:r>
          </a:p>
        </p:txBody>
      </p:sp>
    </p:spTree>
    <p:extLst>
      <p:ext uri="{BB962C8B-B14F-4D97-AF65-F5344CB8AC3E}">
        <p14:creationId xmlns:p14="http://schemas.microsoft.com/office/powerpoint/2010/main" val="398698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Lógica de Programação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B69222C-AED2-3DF2-44AB-4FDD6067FB2A}"/>
              </a:ext>
            </a:extLst>
          </p:cNvPr>
          <p:cNvGrpSpPr/>
          <p:nvPr/>
        </p:nvGrpSpPr>
        <p:grpSpPr>
          <a:xfrm>
            <a:off x="1247649" y="1495089"/>
            <a:ext cx="6648703" cy="3867822"/>
            <a:chOff x="1247649" y="1495089"/>
            <a:chExt cx="6648703" cy="3867822"/>
          </a:xfrm>
        </p:grpSpPr>
        <p:grpSp>
          <p:nvGrpSpPr>
            <p:cNvPr id="2" name="Group 95">
              <a:extLst>
                <a:ext uri="{FF2B5EF4-FFF2-40B4-BE49-F238E27FC236}">
                  <a16:creationId xmlns:a16="http://schemas.microsoft.com/office/drawing/2014/main" id="{8558233F-C078-6FF2-0E2B-8EBD2FD526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47649" y="1495089"/>
              <a:ext cx="6648703" cy="3867822"/>
              <a:chOff x="1055342" y="453552"/>
              <a:chExt cx="4497078" cy="2616134"/>
            </a:xfrm>
            <a:effectLst/>
          </p:grpSpPr>
          <p:grpSp>
            <p:nvGrpSpPr>
              <p:cNvPr id="3" name="Group 96">
                <a:extLst>
                  <a:ext uri="{FF2B5EF4-FFF2-40B4-BE49-F238E27FC236}">
                    <a16:creationId xmlns:a16="http://schemas.microsoft.com/office/drawing/2014/main" id="{BFDD12A4-F68F-40FA-9F2D-1263671DA5D0}"/>
                  </a:ext>
                </a:extLst>
              </p:cNvPr>
              <p:cNvGrpSpPr/>
              <p:nvPr/>
            </p:nvGrpSpPr>
            <p:grpSpPr>
              <a:xfrm>
                <a:off x="1408962" y="453552"/>
                <a:ext cx="3789838" cy="2455380"/>
                <a:chOff x="4389513" y="454854"/>
                <a:chExt cx="3789838" cy="2455380"/>
              </a:xfrm>
            </p:grpSpPr>
            <p:sp>
              <p:nvSpPr>
                <p:cNvPr id="10" name="Rectangle: Rounded Corners 101">
                  <a:extLst>
                    <a:ext uri="{FF2B5EF4-FFF2-40B4-BE49-F238E27FC236}">
                      <a16:creationId xmlns:a16="http://schemas.microsoft.com/office/drawing/2014/main" id="{BFAA3D5C-5554-6A8A-02A4-2D681C5D9053}"/>
                    </a:ext>
                  </a:extLst>
                </p:cNvPr>
                <p:cNvSpPr/>
                <p:nvPr/>
              </p:nvSpPr>
              <p:spPr>
                <a:xfrm>
                  <a:off x="4389513" y="454854"/>
                  <a:ext cx="3789838" cy="2455380"/>
                </a:xfrm>
                <a:prstGeom prst="roundRect">
                  <a:avLst>
                    <a:gd name="adj" fmla="val 6493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pt-BR" sz="1350" kern="0" dirty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3" name="Rectangle 102">
                  <a:extLst>
                    <a:ext uri="{FF2B5EF4-FFF2-40B4-BE49-F238E27FC236}">
                      <a16:creationId xmlns:a16="http://schemas.microsoft.com/office/drawing/2014/main" id="{CE22191B-C87E-28BF-B716-9D2BA03F2032}"/>
                    </a:ext>
                  </a:extLst>
                </p:cNvPr>
                <p:cNvSpPr/>
                <p:nvPr/>
              </p:nvSpPr>
              <p:spPr>
                <a:xfrm>
                  <a:off x="4515984" y="639042"/>
                  <a:ext cx="3536895" cy="2087005"/>
                </a:xfrm>
                <a:prstGeom prst="rect">
                  <a:avLst/>
                </a:prstGeom>
                <a:solidFill>
                  <a:srgbClr val="F7F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pt-BR" sz="1350" kern="0" dirty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" name="Rectangle 97">
                <a:extLst>
                  <a:ext uri="{FF2B5EF4-FFF2-40B4-BE49-F238E27FC236}">
                    <a16:creationId xmlns:a16="http://schemas.microsoft.com/office/drawing/2014/main" id="{CDECC0E8-FBC8-E431-2D79-EAD45E088E92}"/>
                  </a:ext>
                </a:extLst>
              </p:cNvPr>
              <p:cNvSpPr/>
              <p:nvPr/>
            </p:nvSpPr>
            <p:spPr>
              <a:xfrm>
                <a:off x="1055342" y="2904652"/>
                <a:ext cx="4497078" cy="86107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135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" name="Oval 98">
                <a:extLst>
                  <a:ext uri="{FF2B5EF4-FFF2-40B4-BE49-F238E27FC236}">
                    <a16:creationId xmlns:a16="http://schemas.microsoft.com/office/drawing/2014/main" id="{54709192-D639-3252-D846-5C328EC6EE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75059" y="505184"/>
                <a:ext cx="57643" cy="57643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135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Freeform: Shape 99">
                <a:extLst>
                  <a:ext uri="{FF2B5EF4-FFF2-40B4-BE49-F238E27FC236}">
                    <a16:creationId xmlns:a16="http://schemas.microsoft.com/office/drawing/2014/main" id="{A0EE43C3-B816-862C-6D2F-B5750C024394}"/>
                  </a:ext>
                </a:extLst>
              </p:cNvPr>
              <p:cNvSpPr/>
              <p:nvPr/>
            </p:nvSpPr>
            <p:spPr>
              <a:xfrm>
                <a:off x="1055628" y="2990759"/>
                <a:ext cx="4496506" cy="78927"/>
              </a:xfrm>
              <a:custGeom>
                <a:avLst/>
                <a:gdLst>
                  <a:gd name="connsiteX0" fmla="*/ 0 w 4496506"/>
                  <a:gd name="connsiteY0" fmla="*/ 0 h 220830"/>
                  <a:gd name="connsiteX1" fmla="*/ 4496506 w 4496506"/>
                  <a:gd name="connsiteY1" fmla="*/ 0 h 220830"/>
                  <a:gd name="connsiteX2" fmla="*/ 4451111 w 4496506"/>
                  <a:gd name="connsiteY2" fmla="*/ 88068 h 220830"/>
                  <a:gd name="connsiteX3" fmla="*/ 4320092 w 4496506"/>
                  <a:gd name="connsiteY3" fmla="*/ 170614 h 220830"/>
                  <a:gd name="connsiteX4" fmla="*/ 4180724 w 4496506"/>
                  <a:gd name="connsiteY4" fmla="*/ 220830 h 220830"/>
                  <a:gd name="connsiteX5" fmla="*/ 315782 w 4496506"/>
                  <a:gd name="connsiteY5" fmla="*/ 220830 h 220830"/>
                  <a:gd name="connsiteX6" fmla="*/ 176415 w 4496506"/>
                  <a:gd name="connsiteY6" fmla="*/ 170614 h 220830"/>
                  <a:gd name="connsiteX7" fmla="*/ 45396 w 4496506"/>
                  <a:gd name="connsiteY7" fmla="*/ 88068 h 22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96506" h="220830">
                    <a:moveTo>
                      <a:pt x="0" y="0"/>
                    </a:moveTo>
                    <a:lnTo>
                      <a:pt x="4496506" y="0"/>
                    </a:lnTo>
                    <a:lnTo>
                      <a:pt x="4451111" y="88068"/>
                    </a:lnTo>
                    <a:cubicBezTo>
                      <a:pt x="4421158" y="116695"/>
                      <a:pt x="4376983" y="144309"/>
                      <a:pt x="4320092" y="170614"/>
                    </a:cubicBezTo>
                    <a:lnTo>
                      <a:pt x="4180724" y="220830"/>
                    </a:lnTo>
                    <a:lnTo>
                      <a:pt x="315782" y="220830"/>
                    </a:lnTo>
                    <a:lnTo>
                      <a:pt x="176415" y="170614"/>
                    </a:lnTo>
                    <a:cubicBezTo>
                      <a:pt x="119523" y="144309"/>
                      <a:pt x="75348" y="116695"/>
                      <a:pt x="45396" y="88068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135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Freeform: Shape 100">
                <a:extLst>
                  <a:ext uri="{FF2B5EF4-FFF2-40B4-BE49-F238E27FC236}">
                    <a16:creationId xmlns:a16="http://schemas.microsoft.com/office/drawing/2014/main" id="{086D64F2-7E97-9CEF-07FB-150D0FDC4A8E}"/>
                  </a:ext>
                </a:extLst>
              </p:cNvPr>
              <p:cNvSpPr/>
              <p:nvPr/>
            </p:nvSpPr>
            <p:spPr>
              <a:xfrm>
                <a:off x="2859077" y="2910234"/>
                <a:ext cx="889609" cy="64885"/>
              </a:xfrm>
              <a:custGeom>
                <a:avLst/>
                <a:gdLst>
                  <a:gd name="connsiteX0" fmla="*/ 0 w 4496506"/>
                  <a:gd name="connsiteY0" fmla="*/ 0 h 220830"/>
                  <a:gd name="connsiteX1" fmla="*/ 4496506 w 4496506"/>
                  <a:gd name="connsiteY1" fmla="*/ 0 h 220830"/>
                  <a:gd name="connsiteX2" fmla="*/ 4451111 w 4496506"/>
                  <a:gd name="connsiteY2" fmla="*/ 88068 h 220830"/>
                  <a:gd name="connsiteX3" fmla="*/ 4320092 w 4496506"/>
                  <a:gd name="connsiteY3" fmla="*/ 170614 h 220830"/>
                  <a:gd name="connsiteX4" fmla="*/ 4180724 w 4496506"/>
                  <a:gd name="connsiteY4" fmla="*/ 220830 h 220830"/>
                  <a:gd name="connsiteX5" fmla="*/ 315782 w 4496506"/>
                  <a:gd name="connsiteY5" fmla="*/ 220830 h 220830"/>
                  <a:gd name="connsiteX6" fmla="*/ 176415 w 4496506"/>
                  <a:gd name="connsiteY6" fmla="*/ 170614 h 220830"/>
                  <a:gd name="connsiteX7" fmla="*/ 45396 w 4496506"/>
                  <a:gd name="connsiteY7" fmla="*/ 88068 h 22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96506" h="220830">
                    <a:moveTo>
                      <a:pt x="0" y="0"/>
                    </a:moveTo>
                    <a:lnTo>
                      <a:pt x="4496506" y="0"/>
                    </a:lnTo>
                    <a:lnTo>
                      <a:pt x="4451111" y="88068"/>
                    </a:lnTo>
                    <a:cubicBezTo>
                      <a:pt x="4421158" y="116695"/>
                      <a:pt x="4376983" y="144309"/>
                      <a:pt x="4320092" y="170614"/>
                    </a:cubicBezTo>
                    <a:lnTo>
                      <a:pt x="4180724" y="220830"/>
                    </a:lnTo>
                    <a:lnTo>
                      <a:pt x="315782" y="220830"/>
                    </a:lnTo>
                    <a:lnTo>
                      <a:pt x="176415" y="170614"/>
                    </a:lnTo>
                    <a:cubicBezTo>
                      <a:pt x="119523" y="144309"/>
                      <a:pt x="75348" y="116695"/>
                      <a:pt x="45396" y="88068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135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4" name="TextBox 142">
              <a:extLst>
                <a:ext uri="{FF2B5EF4-FFF2-40B4-BE49-F238E27FC236}">
                  <a16:creationId xmlns:a16="http://schemas.microsoft.com/office/drawing/2014/main" id="{B62965C7-027E-D6F5-8A18-76BFCC42A222}"/>
                </a:ext>
              </a:extLst>
            </p:cNvPr>
            <p:cNvSpPr txBox="1"/>
            <p:nvPr/>
          </p:nvSpPr>
          <p:spPr>
            <a:xfrm>
              <a:off x="2762007" y="2636912"/>
              <a:ext cx="361998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pt-BR" sz="2400" b="1" kern="0" dirty="0">
                  <a:solidFill>
                    <a:srgbClr val="ED145B"/>
                  </a:solidFill>
                  <a:latin typeface="Gotham HTF"/>
                </a:rPr>
                <a:t>“É a técnica de encadear pensamentos para atingir um determinado objetivo.”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014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Lógica de Programação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98CEE99-554E-0FCD-EFA4-5C211DC1126C}"/>
              </a:ext>
            </a:extLst>
          </p:cNvPr>
          <p:cNvGrpSpPr/>
          <p:nvPr/>
        </p:nvGrpSpPr>
        <p:grpSpPr>
          <a:xfrm>
            <a:off x="5292080" y="1111917"/>
            <a:ext cx="3600400" cy="5485435"/>
            <a:chOff x="5004048" y="1111917"/>
            <a:chExt cx="3600400" cy="5485435"/>
          </a:xfrm>
        </p:grpSpPr>
        <p:sp>
          <p:nvSpPr>
            <p:cNvPr id="2" name="Oval 29">
              <a:extLst>
                <a:ext uri="{FF2B5EF4-FFF2-40B4-BE49-F238E27FC236}">
                  <a16:creationId xmlns:a16="http://schemas.microsoft.com/office/drawing/2014/main" id="{35D52F2B-8F98-D045-E7FF-F7CF50B0CD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4682" y="1111917"/>
              <a:ext cx="500630" cy="4216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1600">
                  <a:solidFill>
                    <a:prstClr val="white"/>
                  </a:solidFill>
                  <a:latin typeface="Gotham HTF"/>
                </a:rPr>
                <a:t>1</a:t>
              </a:r>
              <a:endParaRPr lang="pt-BR" sz="1600" dirty="0">
                <a:solidFill>
                  <a:prstClr val="white"/>
                </a:solidFill>
                <a:latin typeface="Gotham HTF"/>
              </a:endParaRPr>
            </a:p>
          </p:txBody>
        </p:sp>
        <p:sp>
          <p:nvSpPr>
            <p:cNvPr id="5" name="TextBox 32">
              <a:extLst>
                <a:ext uri="{FF2B5EF4-FFF2-40B4-BE49-F238E27FC236}">
                  <a16:creationId xmlns:a16="http://schemas.microsoft.com/office/drawing/2014/main" id="{0C33B496-E88A-6927-9384-7FDCB5EB86FC}"/>
                </a:ext>
              </a:extLst>
            </p:cNvPr>
            <p:cNvSpPr txBox="1"/>
            <p:nvPr/>
          </p:nvSpPr>
          <p:spPr>
            <a:xfrm>
              <a:off x="5567878" y="1154539"/>
              <a:ext cx="303657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pt-BR" sz="1600" dirty="0">
                  <a:solidFill>
                    <a:prstClr val="black"/>
                  </a:solidFill>
                  <a:latin typeface="Gotham HTF"/>
                </a:rPr>
                <a:t>Comprar uma lâmpada nova.</a:t>
              </a:r>
            </a:p>
          </p:txBody>
        </p:sp>
        <p:sp>
          <p:nvSpPr>
            <p:cNvPr id="3" name="Oval 30">
              <a:extLst>
                <a:ext uri="{FF2B5EF4-FFF2-40B4-BE49-F238E27FC236}">
                  <a16:creationId xmlns:a16="http://schemas.microsoft.com/office/drawing/2014/main" id="{58E0A08F-E291-E781-71FF-F5C6880DF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4682" y="1674562"/>
              <a:ext cx="500630" cy="4216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1600">
                  <a:solidFill>
                    <a:prstClr val="white"/>
                  </a:solidFill>
                  <a:latin typeface="Gotham HTF"/>
                </a:rPr>
                <a:t>2</a:t>
              </a:r>
              <a:endParaRPr lang="pt-BR" sz="1600" dirty="0">
                <a:solidFill>
                  <a:prstClr val="white"/>
                </a:solidFill>
                <a:latin typeface="Gotham HTF"/>
              </a:endParaRPr>
            </a:p>
          </p:txBody>
        </p:sp>
        <p:sp>
          <p:nvSpPr>
            <p:cNvPr id="7" name="TextBox 33">
              <a:extLst>
                <a:ext uri="{FF2B5EF4-FFF2-40B4-BE49-F238E27FC236}">
                  <a16:creationId xmlns:a16="http://schemas.microsoft.com/office/drawing/2014/main" id="{6FDEB5D9-6454-588E-EF7B-7BCC86419B43}"/>
                </a:ext>
              </a:extLst>
            </p:cNvPr>
            <p:cNvSpPr txBox="1"/>
            <p:nvPr/>
          </p:nvSpPr>
          <p:spPr>
            <a:xfrm>
              <a:off x="5567878" y="1717183"/>
              <a:ext cx="303657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pt-BR" sz="1600" dirty="0">
                  <a:solidFill>
                    <a:prstClr val="black"/>
                  </a:solidFill>
                  <a:latin typeface="Gotham HTF"/>
                </a:rPr>
                <a:t>Pegar uma escada.</a:t>
              </a:r>
            </a:p>
          </p:txBody>
        </p:sp>
        <p:sp>
          <p:nvSpPr>
            <p:cNvPr id="4" name="Oval 31">
              <a:extLst>
                <a:ext uri="{FF2B5EF4-FFF2-40B4-BE49-F238E27FC236}">
                  <a16:creationId xmlns:a16="http://schemas.microsoft.com/office/drawing/2014/main" id="{25D6D791-5994-584D-B450-E714DB5766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4682" y="2799852"/>
              <a:ext cx="500630" cy="42162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1600">
                  <a:solidFill>
                    <a:prstClr val="white"/>
                  </a:solidFill>
                  <a:latin typeface="Gotham HTF"/>
                </a:rPr>
                <a:t>4</a:t>
              </a:r>
              <a:endParaRPr lang="pt-BR" sz="1600" dirty="0">
                <a:solidFill>
                  <a:prstClr val="white"/>
                </a:solidFill>
                <a:latin typeface="Gotham HTF"/>
              </a:endParaRPr>
            </a:p>
          </p:txBody>
        </p:sp>
        <p:sp>
          <p:nvSpPr>
            <p:cNvPr id="8" name="TextBox 34">
              <a:extLst>
                <a:ext uri="{FF2B5EF4-FFF2-40B4-BE49-F238E27FC236}">
                  <a16:creationId xmlns:a16="http://schemas.microsoft.com/office/drawing/2014/main" id="{D652AA6E-B870-C1E3-5EF2-AB9540143B17}"/>
                </a:ext>
              </a:extLst>
            </p:cNvPr>
            <p:cNvSpPr txBox="1"/>
            <p:nvPr/>
          </p:nvSpPr>
          <p:spPr>
            <a:xfrm>
              <a:off x="5567878" y="2842473"/>
              <a:ext cx="303657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pt-BR" sz="1600" dirty="0">
                  <a:solidFill>
                    <a:prstClr val="black"/>
                  </a:solidFill>
                  <a:latin typeface="Gotham HTF"/>
                </a:rPr>
                <a:t>Pegar a lâmpada nova.</a:t>
              </a:r>
            </a:p>
          </p:txBody>
        </p:sp>
        <p:sp>
          <p:nvSpPr>
            <p:cNvPr id="10" name="Oval 44">
              <a:extLst>
                <a:ext uri="{FF2B5EF4-FFF2-40B4-BE49-F238E27FC236}">
                  <a16:creationId xmlns:a16="http://schemas.microsoft.com/office/drawing/2014/main" id="{AF349E97-BB78-5047-2F33-61D4760554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4682" y="2237207"/>
              <a:ext cx="500630" cy="42162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1600">
                  <a:solidFill>
                    <a:prstClr val="white"/>
                  </a:solidFill>
                  <a:latin typeface="Gotham HTF"/>
                </a:rPr>
                <a:t>3</a:t>
              </a:r>
              <a:endParaRPr lang="pt-BR" sz="1600" dirty="0">
                <a:solidFill>
                  <a:prstClr val="white"/>
                </a:solidFill>
                <a:latin typeface="Gotham HTF"/>
              </a:endParaRPr>
            </a:p>
          </p:txBody>
        </p:sp>
        <p:sp>
          <p:nvSpPr>
            <p:cNvPr id="11" name="TextBox 45">
              <a:extLst>
                <a:ext uri="{FF2B5EF4-FFF2-40B4-BE49-F238E27FC236}">
                  <a16:creationId xmlns:a16="http://schemas.microsoft.com/office/drawing/2014/main" id="{BCF5725B-D572-7BCC-D8B3-7BB93B867F3E}"/>
                </a:ext>
              </a:extLst>
            </p:cNvPr>
            <p:cNvSpPr txBox="1"/>
            <p:nvPr/>
          </p:nvSpPr>
          <p:spPr>
            <a:xfrm>
              <a:off x="5567878" y="2279829"/>
              <a:ext cx="303657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pt-BR" sz="1600" dirty="0">
                  <a:solidFill>
                    <a:prstClr val="black"/>
                  </a:solidFill>
                  <a:latin typeface="Gotham HTF"/>
                </a:rPr>
                <a:t>Desligar o interruptor.</a:t>
              </a:r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C8371D11-6D27-039F-DCB5-5F03440E59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48" y="3362497"/>
              <a:ext cx="500630" cy="4216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1600" dirty="0">
                  <a:solidFill>
                    <a:prstClr val="white"/>
                  </a:solidFill>
                  <a:latin typeface="Gotham HTF"/>
                </a:rPr>
                <a:t>5</a:t>
              </a:r>
            </a:p>
          </p:txBody>
        </p:sp>
        <p:sp>
          <p:nvSpPr>
            <p:cNvPr id="15" name="TextBox 32">
              <a:extLst>
                <a:ext uri="{FF2B5EF4-FFF2-40B4-BE49-F238E27FC236}">
                  <a16:creationId xmlns:a16="http://schemas.microsoft.com/office/drawing/2014/main" id="{0718C6D7-E4AC-6C6A-4A75-F480DBDBF814}"/>
                </a:ext>
              </a:extLst>
            </p:cNvPr>
            <p:cNvSpPr txBox="1"/>
            <p:nvPr/>
          </p:nvSpPr>
          <p:spPr>
            <a:xfrm>
              <a:off x="5557244" y="3405119"/>
              <a:ext cx="303657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pt-BR" sz="1600" dirty="0">
                  <a:solidFill>
                    <a:prstClr val="black"/>
                  </a:solidFill>
                  <a:latin typeface="Gotham HTF"/>
                </a:rPr>
                <a:t>Subir na escada.</a:t>
              </a:r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E5480929-A3CF-7601-0C28-7D9A579A8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48" y="3925142"/>
              <a:ext cx="500630" cy="4216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1600" dirty="0">
                  <a:solidFill>
                    <a:prstClr val="white"/>
                  </a:solidFill>
                  <a:latin typeface="Gotham HTF"/>
                </a:rPr>
                <a:t>6</a:t>
              </a:r>
            </a:p>
          </p:txBody>
        </p:sp>
        <p:sp>
          <p:nvSpPr>
            <p:cNvPr id="16" name="TextBox 33">
              <a:extLst>
                <a:ext uri="{FF2B5EF4-FFF2-40B4-BE49-F238E27FC236}">
                  <a16:creationId xmlns:a16="http://schemas.microsoft.com/office/drawing/2014/main" id="{5F39008E-6CB7-095F-9A1B-B310BE85A23E}"/>
                </a:ext>
              </a:extLst>
            </p:cNvPr>
            <p:cNvSpPr txBox="1"/>
            <p:nvPr/>
          </p:nvSpPr>
          <p:spPr>
            <a:xfrm>
              <a:off x="5557244" y="3967764"/>
              <a:ext cx="303657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pt-BR" sz="1600" dirty="0">
                  <a:solidFill>
                    <a:prstClr val="black"/>
                  </a:solidFill>
                  <a:latin typeface="Gotham HTF"/>
                </a:rPr>
                <a:t>Remover a lâmpada queimada.</a:t>
              </a:r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4F1F24E6-1B3B-7B0D-A57C-3C7444F714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48" y="5050432"/>
              <a:ext cx="500630" cy="42162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1600" dirty="0">
                  <a:solidFill>
                    <a:prstClr val="white"/>
                  </a:solidFill>
                  <a:latin typeface="Gotham HTF"/>
                </a:rPr>
                <a:t>8</a:t>
              </a:r>
            </a:p>
          </p:txBody>
        </p:sp>
        <p:sp>
          <p:nvSpPr>
            <p:cNvPr id="17" name="TextBox 34">
              <a:extLst>
                <a:ext uri="{FF2B5EF4-FFF2-40B4-BE49-F238E27FC236}">
                  <a16:creationId xmlns:a16="http://schemas.microsoft.com/office/drawing/2014/main" id="{07BCD738-212C-EBF8-3F99-FD71600678AB}"/>
                </a:ext>
              </a:extLst>
            </p:cNvPr>
            <p:cNvSpPr txBox="1"/>
            <p:nvPr/>
          </p:nvSpPr>
          <p:spPr>
            <a:xfrm>
              <a:off x="5557244" y="5093054"/>
              <a:ext cx="303657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pt-BR" sz="1600" dirty="0">
                  <a:solidFill>
                    <a:prstClr val="black"/>
                  </a:solidFill>
                  <a:latin typeface="Gotham HTF"/>
                </a:rPr>
                <a:t>Descer da escada.</a:t>
              </a:r>
            </a:p>
          </p:txBody>
        </p:sp>
        <p:sp>
          <p:nvSpPr>
            <p:cNvPr id="18" name="Oval 44">
              <a:extLst>
                <a:ext uri="{FF2B5EF4-FFF2-40B4-BE49-F238E27FC236}">
                  <a16:creationId xmlns:a16="http://schemas.microsoft.com/office/drawing/2014/main" id="{45132BFF-ADA4-5464-3CC8-FF47049D6D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48" y="4487787"/>
              <a:ext cx="500630" cy="42162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1600" dirty="0">
                  <a:solidFill>
                    <a:prstClr val="white"/>
                  </a:solidFill>
                  <a:latin typeface="Gotham HTF"/>
                </a:rPr>
                <a:t>7</a:t>
              </a:r>
            </a:p>
          </p:txBody>
        </p:sp>
        <p:sp>
          <p:nvSpPr>
            <p:cNvPr id="19" name="TextBox 45">
              <a:extLst>
                <a:ext uri="{FF2B5EF4-FFF2-40B4-BE49-F238E27FC236}">
                  <a16:creationId xmlns:a16="http://schemas.microsoft.com/office/drawing/2014/main" id="{2DD3A34B-9555-4E1A-15B2-FD8AA86B7011}"/>
                </a:ext>
              </a:extLst>
            </p:cNvPr>
            <p:cNvSpPr txBox="1"/>
            <p:nvPr/>
          </p:nvSpPr>
          <p:spPr>
            <a:xfrm>
              <a:off x="5557244" y="4530408"/>
              <a:ext cx="303657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pt-BR" sz="1600" dirty="0">
                  <a:solidFill>
                    <a:prstClr val="black"/>
                  </a:solidFill>
                  <a:latin typeface="Gotham HTF"/>
                </a:rPr>
                <a:t>Instalar a lâmpada nova.</a:t>
              </a:r>
            </a:p>
          </p:txBody>
        </p:sp>
        <p:sp>
          <p:nvSpPr>
            <p:cNvPr id="21" name="Oval 31">
              <a:extLst>
                <a:ext uri="{FF2B5EF4-FFF2-40B4-BE49-F238E27FC236}">
                  <a16:creationId xmlns:a16="http://schemas.microsoft.com/office/drawing/2014/main" id="{792B66D8-9F12-F582-2206-DA3B3944F3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4682" y="6175725"/>
              <a:ext cx="500630" cy="421627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1600" dirty="0">
                  <a:solidFill>
                    <a:prstClr val="white"/>
                  </a:solidFill>
                  <a:latin typeface="Gotham HTF"/>
                </a:rPr>
                <a:t>10</a:t>
              </a:r>
            </a:p>
          </p:txBody>
        </p:sp>
        <p:sp>
          <p:nvSpPr>
            <p:cNvPr id="22" name="TextBox 34">
              <a:extLst>
                <a:ext uri="{FF2B5EF4-FFF2-40B4-BE49-F238E27FC236}">
                  <a16:creationId xmlns:a16="http://schemas.microsoft.com/office/drawing/2014/main" id="{E2BB9FA3-CBA6-73B1-823F-283FF94FC1A0}"/>
                </a:ext>
              </a:extLst>
            </p:cNvPr>
            <p:cNvSpPr txBox="1"/>
            <p:nvPr/>
          </p:nvSpPr>
          <p:spPr>
            <a:xfrm>
              <a:off x="5567878" y="6218347"/>
              <a:ext cx="303657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pt-BR" sz="1600" dirty="0">
                  <a:solidFill>
                    <a:prstClr val="black"/>
                  </a:solidFill>
                  <a:latin typeface="Gotham HTF"/>
                </a:rPr>
                <a:t>Acionar o interruptor.</a:t>
              </a:r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37230C37-6CF6-AE12-4FA8-CCDEE8443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4682" y="5613077"/>
              <a:ext cx="500630" cy="421627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1600" dirty="0">
                  <a:solidFill>
                    <a:prstClr val="white"/>
                  </a:solidFill>
                  <a:latin typeface="Gotham HTF"/>
                </a:rPr>
                <a:t>9</a:t>
              </a:r>
            </a:p>
          </p:txBody>
        </p: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5370C718-28FF-EF7A-6178-01DC927067A4}"/>
                </a:ext>
              </a:extLst>
            </p:cNvPr>
            <p:cNvSpPr txBox="1"/>
            <p:nvPr/>
          </p:nvSpPr>
          <p:spPr>
            <a:xfrm>
              <a:off x="5567878" y="5655698"/>
              <a:ext cx="303657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pt-BR" sz="1600" dirty="0">
                  <a:solidFill>
                    <a:prstClr val="black"/>
                  </a:solidFill>
                  <a:latin typeface="Gotham HTF"/>
                </a:rPr>
                <a:t>Descartar a lâmpada queimada.</a:t>
              </a:r>
            </a:p>
          </p:txBody>
        </p:sp>
      </p:grpSp>
      <p:pic>
        <p:nvPicPr>
          <p:cNvPr id="35" name="Picture 2" descr="Resultado de imagem para trocando lampada">
            <a:extLst>
              <a:ext uri="{FF2B5EF4-FFF2-40B4-BE49-F238E27FC236}">
                <a16:creationId xmlns:a16="http://schemas.microsoft.com/office/drawing/2014/main" id="{1FC723C5-3106-792F-1098-5DDC47041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42471"/>
            <a:ext cx="3312368" cy="494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5F534C18-54DF-58D8-D6AC-90657A1A4729}"/>
              </a:ext>
            </a:extLst>
          </p:cNvPr>
          <p:cNvGrpSpPr/>
          <p:nvPr/>
        </p:nvGrpSpPr>
        <p:grpSpPr>
          <a:xfrm>
            <a:off x="971600" y="908720"/>
            <a:ext cx="4176464" cy="568912"/>
            <a:chOff x="539552" y="3493457"/>
            <a:chExt cx="4176464" cy="568912"/>
          </a:xfrm>
        </p:grpSpPr>
        <p:sp>
          <p:nvSpPr>
            <p:cNvPr id="37" name="Rectangle 4">
              <a:extLst>
                <a:ext uri="{FF2B5EF4-FFF2-40B4-BE49-F238E27FC236}">
                  <a16:creationId xmlns:a16="http://schemas.microsoft.com/office/drawing/2014/main" id="{B31CEEE1-89B4-D91B-F035-EEBE51FF90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552" y="3593958"/>
              <a:ext cx="468411" cy="468411"/>
            </a:xfrm>
            <a:prstGeom prst="rect">
              <a:avLst/>
            </a:prstGeom>
            <a:solidFill>
              <a:srgbClr val="ED14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D1EB1FB1-8EAC-D4DB-49F9-8F21F8C6AA93}"/>
                </a:ext>
              </a:extLst>
            </p:cNvPr>
            <p:cNvSpPr txBox="1"/>
            <p:nvPr/>
          </p:nvSpPr>
          <p:spPr>
            <a:xfrm>
              <a:off x="1047836" y="3493457"/>
              <a:ext cx="3668180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/>
              <a:r>
                <a:rPr lang="pt-BR" sz="1500" b="1" dirty="0">
                  <a:solidFill>
                    <a:prstClr val="black"/>
                  </a:solidFill>
                  <a:latin typeface="Gotham HTF"/>
                </a:rPr>
                <a:t>Quais são os passos necessários para se trocar uma lâmpada queimada?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2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Lógica de Programação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8CB9E8D-7F59-A5CF-EE86-24C41ED15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061" y="1916832"/>
            <a:ext cx="5319877" cy="4146571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1EDE264-DCF4-C483-CAEC-C7C68D0BA6C1}"/>
              </a:ext>
            </a:extLst>
          </p:cNvPr>
          <p:cNvGrpSpPr/>
          <p:nvPr/>
        </p:nvGrpSpPr>
        <p:grpSpPr>
          <a:xfrm>
            <a:off x="360240" y="1195079"/>
            <a:ext cx="4176464" cy="468411"/>
            <a:chOff x="539552" y="3593958"/>
            <a:chExt cx="4176464" cy="468411"/>
          </a:xfrm>
        </p:grpSpPr>
        <p:sp>
          <p:nvSpPr>
            <p:cNvPr id="25" name="Rectangle 4">
              <a:extLst>
                <a:ext uri="{FF2B5EF4-FFF2-40B4-BE49-F238E27FC236}">
                  <a16:creationId xmlns:a16="http://schemas.microsoft.com/office/drawing/2014/main" id="{C7A0F3FB-BF10-751C-813F-C6BFDBFB46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552" y="3593958"/>
              <a:ext cx="468411" cy="468411"/>
            </a:xfrm>
            <a:prstGeom prst="rect">
              <a:avLst/>
            </a:prstGeom>
            <a:solidFill>
              <a:srgbClr val="ED14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114B5A73-8190-AF79-D363-E2A31B56474A}"/>
                </a:ext>
              </a:extLst>
            </p:cNvPr>
            <p:cNvSpPr txBox="1"/>
            <p:nvPr/>
          </p:nvSpPr>
          <p:spPr>
            <a:xfrm>
              <a:off x="1047836" y="3643497"/>
              <a:ext cx="366818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/>
              <a:r>
                <a:rPr lang="pt-BR" b="1" dirty="0">
                  <a:solidFill>
                    <a:prstClr val="black"/>
                  </a:solidFill>
                  <a:latin typeface="Gotham HTF"/>
                </a:rPr>
                <a:t>Processo básico de um algoritmo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53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Fluxogramas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B69222C-AED2-3DF2-44AB-4FDD6067FB2A}"/>
              </a:ext>
            </a:extLst>
          </p:cNvPr>
          <p:cNvGrpSpPr/>
          <p:nvPr/>
        </p:nvGrpSpPr>
        <p:grpSpPr>
          <a:xfrm>
            <a:off x="1247649" y="1495089"/>
            <a:ext cx="6648703" cy="3867822"/>
            <a:chOff x="1247649" y="1495089"/>
            <a:chExt cx="6648703" cy="3867822"/>
          </a:xfrm>
        </p:grpSpPr>
        <p:grpSp>
          <p:nvGrpSpPr>
            <p:cNvPr id="2" name="Group 95">
              <a:extLst>
                <a:ext uri="{FF2B5EF4-FFF2-40B4-BE49-F238E27FC236}">
                  <a16:creationId xmlns:a16="http://schemas.microsoft.com/office/drawing/2014/main" id="{8558233F-C078-6FF2-0E2B-8EBD2FD526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47649" y="1495089"/>
              <a:ext cx="6648703" cy="3867822"/>
              <a:chOff x="1055342" y="453552"/>
              <a:chExt cx="4497078" cy="2616134"/>
            </a:xfrm>
            <a:effectLst/>
          </p:grpSpPr>
          <p:grpSp>
            <p:nvGrpSpPr>
              <p:cNvPr id="3" name="Group 96">
                <a:extLst>
                  <a:ext uri="{FF2B5EF4-FFF2-40B4-BE49-F238E27FC236}">
                    <a16:creationId xmlns:a16="http://schemas.microsoft.com/office/drawing/2014/main" id="{BFDD12A4-F68F-40FA-9F2D-1263671DA5D0}"/>
                  </a:ext>
                </a:extLst>
              </p:cNvPr>
              <p:cNvGrpSpPr/>
              <p:nvPr/>
            </p:nvGrpSpPr>
            <p:grpSpPr>
              <a:xfrm>
                <a:off x="1408962" y="453552"/>
                <a:ext cx="3789838" cy="2455380"/>
                <a:chOff x="4389513" y="454854"/>
                <a:chExt cx="3789838" cy="2455380"/>
              </a:xfrm>
            </p:grpSpPr>
            <p:sp>
              <p:nvSpPr>
                <p:cNvPr id="10" name="Rectangle: Rounded Corners 101">
                  <a:extLst>
                    <a:ext uri="{FF2B5EF4-FFF2-40B4-BE49-F238E27FC236}">
                      <a16:creationId xmlns:a16="http://schemas.microsoft.com/office/drawing/2014/main" id="{BFAA3D5C-5554-6A8A-02A4-2D681C5D9053}"/>
                    </a:ext>
                  </a:extLst>
                </p:cNvPr>
                <p:cNvSpPr/>
                <p:nvPr/>
              </p:nvSpPr>
              <p:spPr>
                <a:xfrm>
                  <a:off x="4389513" y="454854"/>
                  <a:ext cx="3789838" cy="2455380"/>
                </a:xfrm>
                <a:prstGeom prst="roundRect">
                  <a:avLst>
                    <a:gd name="adj" fmla="val 6493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pt-BR" sz="1350" kern="0" dirty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3" name="Rectangle 102">
                  <a:extLst>
                    <a:ext uri="{FF2B5EF4-FFF2-40B4-BE49-F238E27FC236}">
                      <a16:creationId xmlns:a16="http://schemas.microsoft.com/office/drawing/2014/main" id="{CE22191B-C87E-28BF-B716-9D2BA03F2032}"/>
                    </a:ext>
                  </a:extLst>
                </p:cNvPr>
                <p:cNvSpPr/>
                <p:nvPr/>
              </p:nvSpPr>
              <p:spPr>
                <a:xfrm>
                  <a:off x="4515984" y="639042"/>
                  <a:ext cx="3536895" cy="2087005"/>
                </a:xfrm>
                <a:prstGeom prst="rect">
                  <a:avLst/>
                </a:prstGeom>
                <a:solidFill>
                  <a:srgbClr val="F7F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pt-BR" sz="1350" kern="0" dirty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" name="Rectangle 97">
                <a:extLst>
                  <a:ext uri="{FF2B5EF4-FFF2-40B4-BE49-F238E27FC236}">
                    <a16:creationId xmlns:a16="http://schemas.microsoft.com/office/drawing/2014/main" id="{CDECC0E8-FBC8-E431-2D79-EAD45E088E92}"/>
                  </a:ext>
                </a:extLst>
              </p:cNvPr>
              <p:cNvSpPr/>
              <p:nvPr/>
            </p:nvSpPr>
            <p:spPr>
              <a:xfrm>
                <a:off x="1055342" y="2904652"/>
                <a:ext cx="4497078" cy="86107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135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" name="Oval 98">
                <a:extLst>
                  <a:ext uri="{FF2B5EF4-FFF2-40B4-BE49-F238E27FC236}">
                    <a16:creationId xmlns:a16="http://schemas.microsoft.com/office/drawing/2014/main" id="{54709192-D639-3252-D846-5C328EC6EE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75059" y="505184"/>
                <a:ext cx="57643" cy="57643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135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Freeform: Shape 99">
                <a:extLst>
                  <a:ext uri="{FF2B5EF4-FFF2-40B4-BE49-F238E27FC236}">
                    <a16:creationId xmlns:a16="http://schemas.microsoft.com/office/drawing/2014/main" id="{A0EE43C3-B816-862C-6D2F-B5750C024394}"/>
                  </a:ext>
                </a:extLst>
              </p:cNvPr>
              <p:cNvSpPr/>
              <p:nvPr/>
            </p:nvSpPr>
            <p:spPr>
              <a:xfrm>
                <a:off x="1055628" y="2990759"/>
                <a:ext cx="4496506" cy="78927"/>
              </a:xfrm>
              <a:custGeom>
                <a:avLst/>
                <a:gdLst>
                  <a:gd name="connsiteX0" fmla="*/ 0 w 4496506"/>
                  <a:gd name="connsiteY0" fmla="*/ 0 h 220830"/>
                  <a:gd name="connsiteX1" fmla="*/ 4496506 w 4496506"/>
                  <a:gd name="connsiteY1" fmla="*/ 0 h 220830"/>
                  <a:gd name="connsiteX2" fmla="*/ 4451111 w 4496506"/>
                  <a:gd name="connsiteY2" fmla="*/ 88068 h 220830"/>
                  <a:gd name="connsiteX3" fmla="*/ 4320092 w 4496506"/>
                  <a:gd name="connsiteY3" fmla="*/ 170614 h 220830"/>
                  <a:gd name="connsiteX4" fmla="*/ 4180724 w 4496506"/>
                  <a:gd name="connsiteY4" fmla="*/ 220830 h 220830"/>
                  <a:gd name="connsiteX5" fmla="*/ 315782 w 4496506"/>
                  <a:gd name="connsiteY5" fmla="*/ 220830 h 220830"/>
                  <a:gd name="connsiteX6" fmla="*/ 176415 w 4496506"/>
                  <a:gd name="connsiteY6" fmla="*/ 170614 h 220830"/>
                  <a:gd name="connsiteX7" fmla="*/ 45396 w 4496506"/>
                  <a:gd name="connsiteY7" fmla="*/ 88068 h 22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96506" h="220830">
                    <a:moveTo>
                      <a:pt x="0" y="0"/>
                    </a:moveTo>
                    <a:lnTo>
                      <a:pt x="4496506" y="0"/>
                    </a:lnTo>
                    <a:lnTo>
                      <a:pt x="4451111" y="88068"/>
                    </a:lnTo>
                    <a:cubicBezTo>
                      <a:pt x="4421158" y="116695"/>
                      <a:pt x="4376983" y="144309"/>
                      <a:pt x="4320092" y="170614"/>
                    </a:cubicBezTo>
                    <a:lnTo>
                      <a:pt x="4180724" y="220830"/>
                    </a:lnTo>
                    <a:lnTo>
                      <a:pt x="315782" y="220830"/>
                    </a:lnTo>
                    <a:lnTo>
                      <a:pt x="176415" y="170614"/>
                    </a:lnTo>
                    <a:cubicBezTo>
                      <a:pt x="119523" y="144309"/>
                      <a:pt x="75348" y="116695"/>
                      <a:pt x="45396" y="88068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135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Freeform: Shape 100">
                <a:extLst>
                  <a:ext uri="{FF2B5EF4-FFF2-40B4-BE49-F238E27FC236}">
                    <a16:creationId xmlns:a16="http://schemas.microsoft.com/office/drawing/2014/main" id="{086D64F2-7E97-9CEF-07FB-150D0FDC4A8E}"/>
                  </a:ext>
                </a:extLst>
              </p:cNvPr>
              <p:cNvSpPr/>
              <p:nvPr/>
            </p:nvSpPr>
            <p:spPr>
              <a:xfrm>
                <a:off x="2859077" y="2910234"/>
                <a:ext cx="889609" cy="64885"/>
              </a:xfrm>
              <a:custGeom>
                <a:avLst/>
                <a:gdLst>
                  <a:gd name="connsiteX0" fmla="*/ 0 w 4496506"/>
                  <a:gd name="connsiteY0" fmla="*/ 0 h 220830"/>
                  <a:gd name="connsiteX1" fmla="*/ 4496506 w 4496506"/>
                  <a:gd name="connsiteY1" fmla="*/ 0 h 220830"/>
                  <a:gd name="connsiteX2" fmla="*/ 4451111 w 4496506"/>
                  <a:gd name="connsiteY2" fmla="*/ 88068 h 220830"/>
                  <a:gd name="connsiteX3" fmla="*/ 4320092 w 4496506"/>
                  <a:gd name="connsiteY3" fmla="*/ 170614 h 220830"/>
                  <a:gd name="connsiteX4" fmla="*/ 4180724 w 4496506"/>
                  <a:gd name="connsiteY4" fmla="*/ 220830 h 220830"/>
                  <a:gd name="connsiteX5" fmla="*/ 315782 w 4496506"/>
                  <a:gd name="connsiteY5" fmla="*/ 220830 h 220830"/>
                  <a:gd name="connsiteX6" fmla="*/ 176415 w 4496506"/>
                  <a:gd name="connsiteY6" fmla="*/ 170614 h 220830"/>
                  <a:gd name="connsiteX7" fmla="*/ 45396 w 4496506"/>
                  <a:gd name="connsiteY7" fmla="*/ 88068 h 22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96506" h="220830">
                    <a:moveTo>
                      <a:pt x="0" y="0"/>
                    </a:moveTo>
                    <a:lnTo>
                      <a:pt x="4496506" y="0"/>
                    </a:lnTo>
                    <a:lnTo>
                      <a:pt x="4451111" y="88068"/>
                    </a:lnTo>
                    <a:cubicBezTo>
                      <a:pt x="4421158" y="116695"/>
                      <a:pt x="4376983" y="144309"/>
                      <a:pt x="4320092" y="170614"/>
                    </a:cubicBezTo>
                    <a:lnTo>
                      <a:pt x="4180724" y="220830"/>
                    </a:lnTo>
                    <a:lnTo>
                      <a:pt x="315782" y="220830"/>
                    </a:lnTo>
                    <a:lnTo>
                      <a:pt x="176415" y="170614"/>
                    </a:lnTo>
                    <a:cubicBezTo>
                      <a:pt x="119523" y="144309"/>
                      <a:pt x="75348" y="116695"/>
                      <a:pt x="45396" y="88068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135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4" name="TextBox 142">
              <a:extLst>
                <a:ext uri="{FF2B5EF4-FFF2-40B4-BE49-F238E27FC236}">
                  <a16:creationId xmlns:a16="http://schemas.microsoft.com/office/drawing/2014/main" id="{B62965C7-027E-D6F5-8A18-76BFCC42A222}"/>
                </a:ext>
              </a:extLst>
            </p:cNvPr>
            <p:cNvSpPr txBox="1"/>
            <p:nvPr/>
          </p:nvSpPr>
          <p:spPr>
            <a:xfrm>
              <a:off x="2762007" y="2413338"/>
              <a:ext cx="361998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pt-BR" b="1" kern="0" dirty="0">
                  <a:solidFill>
                    <a:srgbClr val="ED145B"/>
                  </a:solidFill>
                  <a:latin typeface="Gotham HTF"/>
                </a:rPr>
                <a:t>“São f</a:t>
              </a:r>
              <a:r>
                <a:rPr lang="pt-BR" b="1" dirty="0">
                  <a:solidFill>
                    <a:srgbClr val="ED145B"/>
                  </a:solidFill>
                  <a:latin typeface="Gotham HTF"/>
                </a:rPr>
                <a:t>ormas padronizadas, organizadas e eficazes para representar os passos lógicos de um determinado processo, facilitando a visualização dos passos de um processamento”</a:t>
              </a:r>
            </a:p>
            <a:p>
              <a:pPr algn="ctr" defTabSz="685800">
                <a:defRPr/>
              </a:pPr>
              <a:endParaRPr lang="pt-BR" b="1" kern="0" dirty="0">
                <a:solidFill>
                  <a:srgbClr val="ED145B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875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Fluxogramas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1EDE264-DCF4-C483-CAEC-C7C68D0BA6C1}"/>
              </a:ext>
            </a:extLst>
          </p:cNvPr>
          <p:cNvGrpSpPr/>
          <p:nvPr/>
        </p:nvGrpSpPr>
        <p:grpSpPr>
          <a:xfrm>
            <a:off x="360240" y="1195079"/>
            <a:ext cx="4571800" cy="468411"/>
            <a:chOff x="539552" y="3593958"/>
            <a:chExt cx="4571800" cy="468411"/>
          </a:xfrm>
        </p:grpSpPr>
        <p:sp>
          <p:nvSpPr>
            <p:cNvPr id="25" name="Rectangle 4">
              <a:extLst>
                <a:ext uri="{FF2B5EF4-FFF2-40B4-BE49-F238E27FC236}">
                  <a16:creationId xmlns:a16="http://schemas.microsoft.com/office/drawing/2014/main" id="{C7A0F3FB-BF10-751C-813F-C6BFDBFB46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552" y="3593958"/>
              <a:ext cx="468411" cy="468411"/>
            </a:xfrm>
            <a:prstGeom prst="rect">
              <a:avLst/>
            </a:prstGeom>
            <a:solidFill>
              <a:srgbClr val="ED14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114B5A73-8190-AF79-D363-E2A31B56474A}"/>
                </a:ext>
              </a:extLst>
            </p:cNvPr>
            <p:cNvSpPr txBox="1"/>
            <p:nvPr/>
          </p:nvSpPr>
          <p:spPr>
            <a:xfrm>
              <a:off x="1047836" y="3643497"/>
              <a:ext cx="4063516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/>
              <a:r>
                <a:rPr lang="pt-BR" b="1" dirty="0">
                  <a:solidFill>
                    <a:prstClr val="black"/>
                  </a:solidFill>
                  <a:latin typeface="Gotham HTF"/>
                </a:rPr>
                <a:t>São basicamente diagramas de blocos</a:t>
              </a:r>
            </a:p>
          </p:txBody>
        </p:sp>
      </p:grpSp>
      <p:sp>
        <p:nvSpPr>
          <p:cNvPr id="2" name="Fluxograma: Processo 1">
            <a:extLst>
              <a:ext uri="{FF2B5EF4-FFF2-40B4-BE49-F238E27FC236}">
                <a16:creationId xmlns:a16="http://schemas.microsoft.com/office/drawing/2014/main" id="{B68C06AA-03F2-0740-7682-4D006AC0CF5F}"/>
              </a:ext>
            </a:extLst>
          </p:cNvPr>
          <p:cNvSpPr/>
          <p:nvPr/>
        </p:nvSpPr>
        <p:spPr>
          <a:xfrm>
            <a:off x="1043608" y="4450888"/>
            <a:ext cx="3149600" cy="1498392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Processamento geral. Neste curso, será usado</a:t>
            </a:r>
          </a:p>
          <a:p>
            <a:pPr algn="ctr"/>
            <a:r>
              <a:rPr lang="pt-BR" sz="2000" b="1" dirty="0"/>
              <a:t>também para entrada ou saída de dados</a:t>
            </a:r>
          </a:p>
        </p:txBody>
      </p:sp>
      <p:sp>
        <p:nvSpPr>
          <p:cNvPr id="3" name="Fluxograma: Decisão 2">
            <a:extLst>
              <a:ext uri="{FF2B5EF4-FFF2-40B4-BE49-F238E27FC236}">
                <a16:creationId xmlns:a16="http://schemas.microsoft.com/office/drawing/2014/main" id="{37E933A7-6148-6E24-E22A-9A1AF61C9910}"/>
              </a:ext>
            </a:extLst>
          </p:cNvPr>
          <p:cNvSpPr/>
          <p:nvPr/>
        </p:nvSpPr>
        <p:spPr>
          <a:xfrm>
            <a:off x="4706427" y="2154878"/>
            <a:ext cx="3091543" cy="1802832"/>
          </a:xfrm>
          <a:prstGeom prst="flowChartDecision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Teste condicional</a:t>
            </a:r>
          </a:p>
        </p:txBody>
      </p:sp>
      <p:sp>
        <p:nvSpPr>
          <p:cNvPr id="4" name="Fluxograma: Terminação 3">
            <a:extLst>
              <a:ext uri="{FF2B5EF4-FFF2-40B4-BE49-F238E27FC236}">
                <a16:creationId xmlns:a16="http://schemas.microsoft.com/office/drawing/2014/main" id="{075F712C-988C-F508-10E8-C0DF7CF2CE74}"/>
              </a:ext>
            </a:extLst>
          </p:cNvPr>
          <p:cNvSpPr/>
          <p:nvPr/>
        </p:nvSpPr>
        <p:spPr>
          <a:xfrm>
            <a:off x="1043608" y="2614554"/>
            <a:ext cx="2029502" cy="851766"/>
          </a:xfrm>
          <a:prstGeom prst="flowChartTerminator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Inicio ou fim</a:t>
            </a:r>
          </a:p>
        </p:txBody>
      </p:sp>
      <p:sp>
        <p:nvSpPr>
          <p:cNvPr id="5" name="Fluxograma: Exibir 4">
            <a:extLst>
              <a:ext uri="{FF2B5EF4-FFF2-40B4-BE49-F238E27FC236}">
                <a16:creationId xmlns:a16="http://schemas.microsoft.com/office/drawing/2014/main" id="{9F611AC0-83E7-AFBB-688B-0EC3A971AED6}"/>
              </a:ext>
            </a:extLst>
          </p:cNvPr>
          <p:cNvSpPr/>
          <p:nvPr/>
        </p:nvSpPr>
        <p:spPr>
          <a:xfrm>
            <a:off x="5148064" y="4703122"/>
            <a:ext cx="2208270" cy="958126"/>
          </a:xfrm>
          <a:prstGeom prst="flowChartDisplay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Exibir</a:t>
            </a:r>
          </a:p>
        </p:txBody>
      </p:sp>
    </p:spTree>
    <p:extLst>
      <p:ext uri="{BB962C8B-B14F-4D97-AF65-F5344CB8AC3E}">
        <p14:creationId xmlns:p14="http://schemas.microsoft.com/office/powerpoint/2010/main" val="302840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Fluxogramas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1EDE264-DCF4-C483-CAEC-C7C68D0BA6C1}"/>
              </a:ext>
            </a:extLst>
          </p:cNvPr>
          <p:cNvGrpSpPr/>
          <p:nvPr/>
        </p:nvGrpSpPr>
        <p:grpSpPr>
          <a:xfrm>
            <a:off x="360240" y="1195079"/>
            <a:ext cx="4571800" cy="468411"/>
            <a:chOff x="539552" y="3593958"/>
            <a:chExt cx="4571800" cy="468411"/>
          </a:xfrm>
        </p:grpSpPr>
        <p:sp>
          <p:nvSpPr>
            <p:cNvPr id="25" name="Rectangle 4">
              <a:extLst>
                <a:ext uri="{FF2B5EF4-FFF2-40B4-BE49-F238E27FC236}">
                  <a16:creationId xmlns:a16="http://schemas.microsoft.com/office/drawing/2014/main" id="{C7A0F3FB-BF10-751C-813F-C6BFDBFB46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552" y="3593958"/>
              <a:ext cx="468411" cy="468411"/>
            </a:xfrm>
            <a:prstGeom prst="rect">
              <a:avLst/>
            </a:prstGeom>
            <a:solidFill>
              <a:srgbClr val="ED14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114B5A73-8190-AF79-D363-E2A31B56474A}"/>
                </a:ext>
              </a:extLst>
            </p:cNvPr>
            <p:cNvSpPr txBox="1"/>
            <p:nvPr/>
          </p:nvSpPr>
          <p:spPr>
            <a:xfrm>
              <a:off x="1047836" y="3643497"/>
              <a:ext cx="4063516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/>
              <a:r>
                <a:rPr lang="pt-BR" b="1" dirty="0">
                  <a:solidFill>
                    <a:prstClr val="black"/>
                  </a:solidFill>
                  <a:latin typeface="Gotham HTF"/>
                </a:rPr>
                <a:t>Soma de dois números</a:t>
              </a:r>
            </a:p>
          </p:txBody>
        </p:sp>
      </p:grpSp>
      <p:sp>
        <p:nvSpPr>
          <p:cNvPr id="6" name="Fluxograma: Processo 5">
            <a:extLst>
              <a:ext uri="{FF2B5EF4-FFF2-40B4-BE49-F238E27FC236}">
                <a16:creationId xmlns:a16="http://schemas.microsoft.com/office/drawing/2014/main" id="{6DDAE2F6-8A5C-6C4D-3077-DED52E7BEE50}"/>
              </a:ext>
            </a:extLst>
          </p:cNvPr>
          <p:cNvSpPr/>
          <p:nvPr/>
        </p:nvSpPr>
        <p:spPr>
          <a:xfrm>
            <a:off x="3765357" y="1900759"/>
            <a:ext cx="1960639" cy="686907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Recebe n1</a:t>
            </a:r>
          </a:p>
        </p:txBody>
      </p:sp>
      <p:sp>
        <p:nvSpPr>
          <p:cNvPr id="7" name="Fluxograma: Terminação 6">
            <a:extLst>
              <a:ext uri="{FF2B5EF4-FFF2-40B4-BE49-F238E27FC236}">
                <a16:creationId xmlns:a16="http://schemas.microsoft.com/office/drawing/2014/main" id="{6AB0A60D-6DFA-AAEB-AFED-E9C899767BB7}"/>
              </a:ext>
            </a:extLst>
          </p:cNvPr>
          <p:cNvSpPr/>
          <p:nvPr/>
        </p:nvSpPr>
        <p:spPr>
          <a:xfrm>
            <a:off x="3822813" y="980728"/>
            <a:ext cx="1845733" cy="693982"/>
          </a:xfrm>
          <a:prstGeom prst="flowChartTerminator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Inicio</a:t>
            </a:r>
            <a:endParaRPr lang="pt-BR" b="1" dirty="0"/>
          </a:p>
        </p:txBody>
      </p:sp>
      <p:sp>
        <p:nvSpPr>
          <p:cNvPr id="8" name="Fluxograma: Terminação 7">
            <a:extLst>
              <a:ext uri="{FF2B5EF4-FFF2-40B4-BE49-F238E27FC236}">
                <a16:creationId xmlns:a16="http://schemas.microsoft.com/office/drawing/2014/main" id="{50834511-5115-9C51-6512-2BE80D5A70DF}"/>
              </a:ext>
            </a:extLst>
          </p:cNvPr>
          <p:cNvSpPr/>
          <p:nvPr/>
        </p:nvSpPr>
        <p:spPr>
          <a:xfrm>
            <a:off x="3822813" y="5809175"/>
            <a:ext cx="1845733" cy="693982"/>
          </a:xfrm>
          <a:prstGeom prst="flowChartTerminator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Fim</a:t>
            </a:r>
            <a:endParaRPr lang="pt-BR" b="1" dirty="0"/>
          </a:p>
        </p:txBody>
      </p:sp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8AA60DE5-09E1-029F-F821-6880D8F139F2}"/>
              </a:ext>
            </a:extLst>
          </p:cNvPr>
          <p:cNvSpPr/>
          <p:nvPr/>
        </p:nvSpPr>
        <p:spPr>
          <a:xfrm>
            <a:off x="3736630" y="2895833"/>
            <a:ext cx="2018092" cy="728275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Recebe n2</a:t>
            </a:r>
          </a:p>
        </p:txBody>
      </p:sp>
      <p:sp>
        <p:nvSpPr>
          <p:cNvPr id="11" name="Fluxograma: Processo 10">
            <a:extLst>
              <a:ext uri="{FF2B5EF4-FFF2-40B4-BE49-F238E27FC236}">
                <a16:creationId xmlns:a16="http://schemas.microsoft.com/office/drawing/2014/main" id="{06E95824-73DC-6D52-72E5-D9159660FF23}"/>
              </a:ext>
            </a:extLst>
          </p:cNvPr>
          <p:cNvSpPr/>
          <p:nvPr/>
        </p:nvSpPr>
        <p:spPr>
          <a:xfrm>
            <a:off x="3707904" y="3833195"/>
            <a:ext cx="2075543" cy="861120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Calcula n1+n2</a:t>
            </a:r>
          </a:p>
        </p:txBody>
      </p:sp>
      <p:sp>
        <p:nvSpPr>
          <p:cNvPr id="12" name="Fluxograma: Exibir 11">
            <a:extLst>
              <a:ext uri="{FF2B5EF4-FFF2-40B4-BE49-F238E27FC236}">
                <a16:creationId xmlns:a16="http://schemas.microsoft.com/office/drawing/2014/main" id="{4E37A414-9F8C-92D1-32C8-DE97D6B16F19}"/>
              </a:ext>
            </a:extLst>
          </p:cNvPr>
          <p:cNvSpPr/>
          <p:nvPr/>
        </p:nvSpPr>
        <p:spPr>
          <a:xfrm>
            <a:off x="3797406" y="4903402"/>
            <a:ext cx="1896538" cy="696686"/>
          </a:xfrm>
          <a:prstGeom prst="flowChartDisplay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Exibir resultado</a:t>
            </a:r>
          </a:p>
        </p:txBody>
      </p:sp>
      <p:cxnSp>
        <p:nvCxnSpPr>
          <p:cNvPr id="13" name="Conector de seta reta 11">
            <a:extLst>
              <a:ext uri="{FF2B5EF4-FFF2-40B4-BE49-F238E27FC236}">
                <a16:creationId xmlns:a16="http://schemas.microsoft.com/office/drawing/2014/main" id="{DC364F59-0D65-6D16-9B73-41BEC0992699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>
            <a:off x="4745677" y="1674710"/>
            <a:ext cx="3" cy="226049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2">
            <a:extLst>
              <a:ext uri="{FF2B5EF4-FFF2-40B4-BE49-F238E27FC236}">
                <a16:creationId xmlns:a16="http://schemas.microsoft.com/office/drawing/2014/main" id="{00D5C7AA-FC8E-AD7B-FB3B-D1F713FCDD19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flipH="1">
            <a:off x="4745676" y="2587666"/>
            <a:ext cx="1" cy="308167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5">
            <a:extLst>
              <a:ext uri="{FF2B5EF4-FFF2-40B4-BE49-F238E27FC236}">
                <a16:creationId xmlns:a16="http://schemas.microsoft.com/office/drawing/2014/main" id="{636D914B-8936-310A-FB85-DA19C33A25C3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4745676" y="3624108"/>
            <a:ext cx="0" cy="209087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8">
            <a:extLst>
              <a:ext uri="{FF2B5EF4-FFF2-40B4-BE49-F238E27FC236}">
                <a16:creationId xmlns:a16="http://schemas.microsoft.com/office/drawing/2014/main" id="{EE0105E3-A9F2-BAC1-C792-699DED02A53A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4745675" y="4694315"/>
            <a:ext cx="1" cy="209087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21">
            <a:extLst>
              <a:ext uri="{FF2B5EF4-FFF2-40B4-BE49-F238E27FC236}">
                <a16:creationId xmlns:a16="http://schemas.microsoft.com/office/drawing/2014/main" id="{01986DD0-817A-949C-FF59-E3FDED7D70CF}"/>
              </a:ext>
            </a:extLst>
          </p:cNvPr>
          <p:cNvCxnSpPr>
            <a:endCxn id="8" idx="0"/>
          </p:cNvCxnSpPr>
          <p:nvPr/>
        </p:nvCxnSpPr>
        <p:spPr>
          <a:xfrm>
            <a:off x="4745675" y="5600088"/>
            <a:ext cx="5" cy="209087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8333</TotalTime>
  <Words>1231</Words>
  <Application>Microsoft Office PowerPoint</Application>
  <PresentationFormat>Apresentação na tela (4:3)</PresentationFormat>
  <Paragraphs>253</Paragraphs>
  <Slides>32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Calibri Light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 Prof. Airton  / Prof. Fabio / Prof. Lucas / Prof. Yan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470</cp:revision>
  <dcterms:created xsi:type="dcterms:W3CDTF">2018-08-18T04:32:45Z</dcterms:created>
  <dcterms:modified xsi:type="dcterms:W3CDTF">2023-07-05T14:08:46Z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